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52.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270" r:id="rId2"/>
    <p:sldId id="318" r:id="rId3"/>
    <p:sldId id="271" r:id="rId4"/>
    <p:sldId id="280" r:id="rId5"/>
    <p:sldId id="281" r:id="rId6"/>
    <p:sldId id="320" r:id="rId7"/>
    <p:sldId id="319" r:id="rId8"/>
    <p:sldId id="322" r:id="rId9"/>
    <p:sldId id="321" r:id="rId10"/>
    <p:sldId id="297" r:id="rId11"/>
    <p:sldId id="276" r:id="rId12"/>
    <p:sldId id="310" r:id="rId13"/>
    <p:sldId id="311" r:id="rId14"/>
    <p:sldId id="329" r:id="rId15"/>
    <p:sldId id="277" r:id="rId16"/>
    <p:sldId id="284" r:id="rId17"/>
    <p:sldId id="286" r:id="rId18"/>
    <p:sldId id="285" r:id="rId19"/>
    <p:sldId id="330" r:id="rId20"/>
    <p:sldId id="292" r:id="rId21"/>
    <p:sldId id="291" r:id="rId22"/>
    <p:sldId id="312" r:id="rId23"/>
    <p:sldId id="323" r:id="rId24"/>
    <p:sldId id="324" r:id="rId25"/>
    <p:sldId id="325" r:id="rId26"/>
    <p:sldId id="326" r:id="rId27"/>
    <p:sldId id="327" r:id="rId28"/>
    <p:sldId id="328" r:id="rId29"/>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mn-ea"/>
        <a:cs typeface="Arial" charset="0"/>
      </a:defRPr>
    </a:lvl1pPr>
    <a:lvl2pPr marL="457200" algn="l" defTabSz="457200" rtl="0" fontAlgn="base">
      <a:spcBef>
        <a:spcPct val="0"/>
      </a:spcBef>
      <a:spcAft>
        <a:spcPct val="0"/>
      </a:spcAft>
      <a:defRPr sz="2400" kern="1200">
        <a:solidFill>
          <a:schemeClr val="tx1"/>
        </a:solidFill>
        <a:latin typeface="Arial" charset="0"/>
        <a:ea typeface="+mn-ea"/>
        <a:cs typeface="Arial" charset="0"/>
      </a:defRPr>
    </a:lvl2pPr>
    <a:lvl3pPr marL="914400" algn="l" defTabSz="457200" rtl="0" fontAlgn="base">
      <a:spcBef>
        <a:spcPct val="0"/>
      </a:spcBef>
      <a:spcAft>
        <a:spcPct val="0"/>
      </a:spcAft>
      <a:defRPr sz="2400" kern="1200">
        <a:solidFill>
          <a:schemeClr val="tx1"/>
        </a:solidFill>
        <a:latin typeface="Arial" charset="0"/>
        <a:ea typeface="+mn-ea"/>
        <a:cs typeface="Arial" charset="0"/>
      </a:defRPr>
    </a:lvl3pPr>
    <a:lvl4pPr marL="1371600" algn="l" defTabSz="457200" rtl="0" fontAlgn="base">
      <a:spcBef>
        <a:spcPct val="0"/>
      </a:spcBef>
      <a:spcAft>
        <a:spcPct val="0"/>
      </a:spcAft>
      <a:defRPr sz="2400" kern="1200">
        <a:solidFill>
          <a:schemeClr val="tx1"/>
        </a:solidFill>
        <a:latin typeface="Arial" charset="0"/>
        <a:ea typeface="+mn-ea"/>
        <a:cs typeface="Arial" charset="0"/>
      </a:defRPr>
    </a:lvl4pPr>
    <a:lvl5pPr marL="1828800" algn="l" defTabSz="457200"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680">
          <p15:clr>
            <a:srgbClr val="A4A3A4"/>
          </p15:clr>
        </p15:guide>
        <p15:guide id="2" pos="34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5205"/>
    <a:srgbClr val="0065A6"/>
    <a:srgbClr val="C05B08"/>
    <a:srgbClr val="F79D53"/>
    <a:srgbClr val="969696"/>
    <a:srgbClr val="002850"/>
    <a:srgbClr val="00AAE0"/>
    <a:srgbClr val="F68621"/>
    <a:srgbClr val="F0B434"/>
    <a:srgbClr val="007A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0" autoAdjust="0"/>
    <p:restoredTop sz="77370" autoAdjust="0"/>
  </p:normalViewPr>
  <p:slideViewPr>
    <p:cSldViewPr snapToGrid="0" snapToObjects="1">
      <p:cViewPr varScale="1">
        <p:scale>
          <a:sx n="93" d="100"/>
          <a:sy n="93" d="100"/>
        </p:scale>
        <p:origin x="754" y="53"/>
      </p:cViewPr>
      <p:guideLst>
        <p:guide orient="horz" pos="2680"/>
        <p:guide pos="341"/>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29E42-0B86-48E7-846A-515F728D1EFD}" type="doc">
      <dgm:prSet loTypeId="urn:microsoft.com/office/officeart/2005/8/layout/cycle7" loCatId="cycle" qsTypeId="urn:microsoft.com/office/officeart/2005/8/quickstyle/simple2" qsCatId="simple" csTypeId="urn:microsoft.com/office/officeart/2005/8/colors/accent6_1" csCatId="accent6" phldr="1"/>
      <dgm:spPr/>
      <dgm:t>
        <a:bodyPr/>
        <a:lstStyle/>
        <a:p>
          <a:endParaRPr lang="en-US"/>
        </a:p>
      </dgm:t>
    </dgm:pt>
    <dgm:pt modelId="{2B6BE43B-B80F-4C5E-A17B-8A735643B77B}">
      <dgm:prSet phldrT="[Text]"/>
      <dgm:spPr/>
      <dgm:t>
        <a:bodyPr/>
        <a:lstStyle/>
        <a:p>
          <a:r>
            <a:rPr lang="en-US" u="sng" dirty="0" smtClean="0"/>
            <a:t>Structure</a:t>
          </a:r>
        </a:p>
        <a:p>
          <a:r>
            <a:rPr lang="en-US" dirty="0" smtClean="0"/>
            <a:t>HTML, CSS, </a:t>
          </a:r>
          <a:r>
            <a:rPr lang="en-US" dirty="0" err="1" smtClean="0"/>
            <a:t>TypeScript</a:t>
          </a:r>
          <a:r>
            <a:rPr lang="en-US" dirty="0" smtClean="0"/>
            <a:t>, Angular</a:t>
          </a:r>
          <a:endParaRPr lang="en-US" dirty="0"/>
        </a:p>
      </dgm:t>
    </dgm:pt>
    <dgm:pt modelId="{26D19405-FAF9-4ABE-A2C1-A2ABD21EFADF}" type="parTrans" cxnId="{FF3C242D-3394-4966-BBCF-AAABAC531EFA}">
      <dgm:prSet/>
      <dgm:spPr/>
      <dgm:t>
        <a:bodyPr/>
        <a:lstStyle/>
        <a:p>
          <a:endParaRPr lang="en-US"/>
        </a:p>
      </dgm:t>
    </dgm:pt>
    <dgm:pt modelId="{4881D4B0-8464-4D34-880F-D592C1A64188}" type="sibTrans" cxnId="{FF3C242D-3394-4966-BBCF-AAABAC531EFA}">
      <dgm:prSet/>
      <dgm:spPr/>
      <dgm:t>
        <a:bodyPr/>
        <a:lstStyle/>
        <a:p>
          <a:endParaRPr lang="en-US"/>
        </a:p>
      </dgm:t>
    </dgm:pt>
    <dgm:pt modelId="{176ED156-AF8A-4395-88B4-0F832D16F9DB}">
      <dgm:prSet phldrT="[Text]"/>
      <dgm:spPr/>
      <dgm:t>
        <a:bodyPr/>
        <a:lstStyle/>
        <a:p>
          <a:r>
            <a:rPr lang="en-US" u="sng" dirty="0" smtClean="0"/>
            <a:t>Data Storage</a:t>
          </a:r>
        </a:p>
        <a:p>
          <a:r>
            <a:rPr lang="en-US" dirty="0" smtClean="0"/>
            <a:t>Mongo DB</a:t>
          </a:r>
          <a:endParaRPr lang="en-US" dirty="0"/>
        </a:p>
      </dgm:t>
    </dgm:pt>
    <dgm:pt modelId="{D7AFD03A-B898-4D60-8AEE-3E40814BBD54}" type="parTrans" cxnId="{975D5FE2-BC50-4E13-A117-644F1B750B2A}">
      <dgm:prSet/>
      <dgm:spPr/>
      <dgm:t>
        <a:bodyPr/>
        <a:lstStyle/>
        <a:p>
          <a:endParaRPr lang="en-US"/>
        </a:p>
      </dgm:t>
    </dgm:pt>
    <dgm:pt modelId="{AE9CADC1-C7A9-44CB-935D-E0EEF8EEEBB3}" type="sibTrans" cxnId="{975D5FE2-BC50-4E13-A117-644F1B750B2A}">
      <dgm:prSet/>
      <dgm:spPr/>
      <dgm:t>
        <a:bodyPr/>
        <a:lstStyle/>
        <a:p>
          <a:endParaRPr lang="en-US"/>
        </a:p>
      </dgm:t>
    </dgm:pt>
    <dgm:pt modelId="{7C7E9EE0-8B20-4C88-AC03-0138E7CA880E}" type="pres">
      <dgm:prSet presAssocID="{A7429E42-0B86-48E7-846A-515F728D1EFD}" presName="Name0" presStyleCnt="0">
        <dgm:presLayoutVars>
          <dgm:dir/>
          <dgm:resizeHandles val="exact"/>
        </dgm:presLayoutVars>
      </dgm:prSet>
      <dgm:spPr/>
      <dgm:t>
        <a:bodyPr/>
        <a:lstStyle/>
        <a:p>
          <a:endParaRPr lang="en-US"/>
        </a:p>
      </dgm:t>
    </dgm:pt>
    <dgm:pt modelId="{6BCFEA5E-505F-42A2-B05E-4D720BE18F87}" type="pres">
      <dgm:prSet presAssocID="{2B6BE43B-B80F-4C5E-A17B-8A735643B77B}" presName="node" presStyleLbl="node1" presStyleIdx="0" presStyleCnt="2">
        <dgm:presLayoutVars>
          <dgm:bulletEnabled val="1"/>
        </dgm:presLayoutVars>
      </dgm:prSet>
      <dgm:spPr/>
      <dgm:t>
        <a:bodyPr/>
        <a:lstStyle/>
        <a:p>
          <a:endParaRPr lang="en-US"/>
        </a:p>
      </dgm:t>
    </dgm:pt>
    <dgm:pt modelId="{6D9549F2-FF44-4C9D-A6FA-08C1A910CA37}" type="pres">
      <dgm:prSet presAssocID="{4881D4B0-8464-4D34-880F-D592C1A64188}" presName="sibTrans" presStyleLbl="sibTrans2D1" presStyleIdx="0" presStyleCnt="2"/>
      <dgm:spPr/>
      <dgm:t>
        <a:bodyPr/>
        <a:lstStyle/>
        <a:p>
          <a:endParaRPr lang="en-US"/>
        </a:p>
      </dgm:t>
    </dgm:pt>
    <dgm:pt modelId="{62F1EDC3-A9AE-4DF7-9D05-6FA62F9F2824}" type="pres">
      <dgm:prSet presAssocID="{4881D4B0-8464-4D34-880F-D592C1A64188}" presName="connectorText" presStyleLbl="sibTrans2D1" presStyleIdx="0" presStyleCnt="2"/>
      <dgm:spPr/>
      <dgm:t>
        <a:bodyPr/>
        <a:lstStyle/>
        <a:p>
          <a:endParaRPr lang="en-US"/>
        </a:p>
      </dgm:t>
    </dgm:pt>
    <dgm:pt modelId="{27E17F1F-3FFD-44B6-B3CC-9764C75FC3C6}" type="pres">
      <dgm:prSet presAssocID="{176ED156-AF8A-4395-88B4-0F832D16F9DB}" presName="node" presStyleLbl="node1" presStyleIdx="1" presStyleCnt="2">
        <dgm:presLayoutVars>
          <dgm:bulletEnabled val="1"/>
        </dgm:presLayoutVars>
      </dgm:prSet>
      <dgm:spPr/>
      <dgm:t>
        <a:bodyPr/>
        <a:lstStyle/>
        <a:p>
          <a:endParaRPr lang="en-US"/>
        </a:p>
      </dgm:t>
    </dgm:pt>
    <dgm:pt modelId="{2869AEC1-7263-415C-A2FC-737CE2BAEB58}" type="pres">
      <dgm:prSet presAssocID="{AE9CADC1-C7A9-44CB-935D-E0EEF8EEEBB3}" presName="sibTrans" presStyleLbl="sibTrans2D1" presStyleIdx="1" presStyleCnt="2"/>
      <dgm:spPr/>
      <dgm:t>
        <a:bodyPr/>
        <a:lstStyle/>
        <a:p>
          <a:endParaRPr lang="en-US"/>
        </a:p>
      </dgm:t>
    </dgm:pt>
    <dgm:pt modelId="{C24E0FBA-116F-47D1-969A-007D36DFBD86}" type="pres">
      <dgm:prSet presAssocID="{AE9CADC1-C7A9-44CB-935D-E0EEF8EEEBB3}" presName="connectorText" presStyleLbl="sibTrans2D1" presStyleIdx="1" presStyleCnt="2"/>
      <dgm:spPr/>
      <dgm:t>
        <a:bodyPr/>
        <a:lstStyle/>
        <a:p>
          <a:endParaRPr lang="en-US"/>
        </a:p>
      </dgm:t>
    </dgm:pt>
  </dgm:ptLst>
  <dgm:cxnLst>
    <dgm:cxn modelId="{F7CB07C5-4699-4507-A630-AD825E04C9BA}" type="presOf" srcId="{176ED156-AF8A-4395-88B4-0F832D16F9DB}" destId="{27E17F1F-3FFD-44B6-B3CC-9764C75FC3C6}" srcOrd="0" destOrd="0" presId="urn:microsoft.com/office/officeart/2005/8/layout/cycle7"/>
    <dgm:cxn modelId="{A47044F1-50CF-43AC-A633-C7E18A976CC6}" type="presOf" srcId="{AE9CADC1-C7A9-44CB-935D-E0EEF8EEEBB3}" destId="{C24E0FBA-116F-47D1-969A-007D36DFBD86}" srcOrd="1" destOrd="0" presId="urn:microsoft.com/office/officeart/2005/8/layout/cycle7"/>
    <dgm:cxn modelId="{C9AA065F-A4AE-45F3-9B97-1B8F91E71149}" type="presOf" srcId="{4881D4B0-8464-4D34-880F-D592C1A64188}" destId="{62F1EDC3-A9AE-4DF7-9D05-6FA62F9F2824}" srcOrd="1" destOrd="0" presId="urn:microsoft.com/office/officeart/2005/8/layout/cycle7"/>
    <dgm:cxn modelId="{975D5FE2-BC50-4E13-A117-644F1B750B2A}" srcId="{A7429E42-0B86-48E7-846A-515F728D1EFD}" destId="{176ED156-AF8A-4395-88B4-0F832D16F9DB}" srcOrd="1" destOrd="0" parTransId="{D7AFD03A-B898-4D60-8AEE-3E40814BBD54}" sibTransId="{AE9CADC1-C7A9-44CB-935D-E0EEF8EEEBB3}"/>
    <dgm:cxn modelId="{9CF395A5-FE65-4231-9B33-BE026207EE17}" type="presOf" srcId="{AE9CADC1-C7A9-44CB-935D-E0EEF8EEEBB3}" destId="{2869AEC1-7263-415C-A2FC-737CE2BAEB58}" srcOrd="0" destOrd="0" presId="urn:microsoft.com/office/officeart/2005/8/layout/cycle7"/>
    <dgm:cxn modelId="{FF3C242D-3394-4966-BBCF-AAABAC531EFA}" srcId="{A7429E42-0B86-48E7-846A-515F728D1EFD}" destId="{2B6BE43B-B80F-4C5E-A17B-8A735643B77B}" srcOrd="0" destOrd="0" parTransId="{26D19405-FAF9-4ABE-A2C1-A2ABD21EFADF}" sibTransId="{4881D4B0-8464-4D34-880F-D592C1A64188}"/>
    <dgm:cxn modelId="{1FB103D8-7983-44A9-8248-044C563B8A82}" type="presOf" srcId="{4881D4B0-8464-4D34-880F-D592C1A64188}" destId="{6D9549F2-FF44-4C9D-A6FA-08C1A910CA37}" srcOrd="0" destOrd="0" presId="urn:microsoft.com/office/officeart/2005/8/layout/cycle7"/>
    <dgm:cxn modelId="{FF4A5F71-1740-43A1-A420-5E7EB6AC9325}" type="presOf" srcId="{A7429E42-0B86-48E7-846A-515F728D1EFD}" destId="{7C7E9EE0-8B20-4C88-AC03-0138E7CA880E}" srcOrd="0" destOrd="0" presId="urn:microsoft.com/office/officeart/2005/8/layout/cycle7"/>
    <dgm:cxn modelId="{6FB9F243-8AD0-4A25-A392-404323933A79}" type="presOf" srcId="{2B6BE43B-B80F-4C5E-A17B-8A735643B77B}" destId="{6BCFEA5E-505F-42A2-B05E-4D720BE18F87}" srcOrd="0" destOrd="0" presId="urn:microsoft.com/office/officeart/2005/8/layout/cycle7"/>
    <dgm:cxn modelId="{F20FB7C5-648D-4868-BB04-193658D39B06}" type="presParOf" srcId="{7C7E9EE0-8B20-4C88-AC03-0138E7CA880E}" destId="{6BCFEA5E-505F-42A2-B05E-4D720BE18F87}" srcOrd="0" destOrd="0" presId="urn:microsoft.com/office/officeart/2005/8/layout/cycle7"/>
    <dgm:cxn modelId="{DF3F19A8-CAE4-4A8E-B1BF-4223A0F57465}" type="presParOf" srcId="{7C7E9EE0-8B20-4C88-AC03-0138E7CA880E}" destId="{6D9549F2-FF44-4C9D-A6FA-08C1A910CA37}" srcOrd="1" destOrd="0" presId="urn:microsoft.com/office/officeart/2005/8/layout/cycle7"/>
    <dgm:cxn modelId="{BC667654-95EC-4A0C-B600-A63B07DD2AA3}" type="presParOf" srcId="{6D9549F2-FF44-4C9D-A6FA-08C1A910CA37}" destId="{62F1EDC3-A9AE-4DF7-9D05-6FA62F9F2824}" srcOrd="0" destOrd="0" presId="urn:microsoft.com/office/officeart/2005/8/layout/cycle7"/>
    <dgm:cxn modelId="{CA07EC85-D902-4415-B6D4-8E6853016D5F}" type="presParOf" srcId="{7C7E9EE0-8B20-4C88-AC03-0138E7CA880E}" destId="{27E17F1F-3FFD-44B6-B3CC-9764C75FC3C6}" srcOrd="2" destOrd="0" presId="urn:microsoft.com/office/officeart/2005/8/layout/cycle7"/>
    <dgm:cxn modelId="{40838046-685B-4CC6-89CC-36A0476307F3}" type="presParOf" srcId="{7C7E9EE0-8B20-4C88-AC03-0138E7CA880E}" destId="{2869AEC1-7263-415C-A2FC-737CE2BAEB58}" srcOrd="3" destOrd="0" presId="urn:microsoft.com/office/officeart/2005/8/layout/cycle7"/>
    <dgm:cxn modelId="{F63F5750-A4C2-41E8-B22B-5A4AD2B57C31}" type="presParOf" srcId="{2869AEC1-7263-415C-A2FC-737CE2BAEB58}" destId="{C24E0FBA-116F-47D1-969A-007D36DFBD86}"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DCB759-EB7E-4657-B027-45087F1263AF}" type="doc">
      <dgm:prSet loTypeId="urn:microsoft.com/office/officeart/2005/8/layout/vProcess5" loCatId="process" qsTypeId="urn:microsoft.com/office/officeart/2005/8/quickstyle/simple1" qsCatId="simple" csTypeId="urn:microsoft.com/office/officeart/2005/8/colors/accent6_2" csCatId="accent6" phldr="1"/>
      <dgm:spPr/>
      <dgm:t>
        <a:bodyPr/>
        <a:lstStyle/>
        <a:p>
          <a:endParaRPr lang="en-US"/>
        </a:p>
      </dgm:t>
    </dgm:pt>
    <dgm:pt modelId="{C9616DCF-813A-4F78-9061-9417D3679703}">
      <dgm:prSet phldrT="[Text]"/>
      <dgm:spPr/>
      <dgm:t>
        <a:bodyPr/>
        <a:lstStyle/>
        <a:p>
          <a:r>
            <a:rPr lang="en-US" dirty="0" smtClean="0"/>
            <a:t>Year 1 – Establish Contract with Disney</a:t>
          </a:r>
          <a:endParaRPr lang="en-US" dirty="0"/>
        </a:p>
      </dgm:t>
    </dgm:pt>
    <dgm:pt modelId="{6E1B53B0-7F74-4C66-8B83-2D9B839D8D5E}" type="parTrans" cxnId="{085809FD-C730-4BBA-9C93-C7409B8F10E0}">
      <dgm:prSet/>
      <dgm:spPr/>
      <dgm:t>
        <a:bodyPr/>
        <a:lstStyle/>
        <a:p>
          <a:endParaRPr lang="en-US"/>
        </a:p>
      </dgm:t>
    </dgm:pt>
    <dgm:pt modelId="{6FFCDA2B-1339-465D-B06F-3D9A9F77B603}" type="sibTrans" cxnId="{085809FD-C730-4BBA-9C93-C7409B8F10E0}">
      <dgm:prSet/>
      <dgm:spPr/>
      <dgm:t>
        <a:bodyPr/>
        <a:lstStyle/>
        <a:p>
          <a:endParaRPr lang="en-US"/>
        </a:p>
      </dgm:t>
    </dgm:pt>
    <dgm:pt modelId="{AFEA3E47-14DE-4E16-B3A8-C8EBB62D7593}">
      <dgm:prSet phldrT="[Text]"/>
      <dgm:spPr/>
      <dgm:t>
        <a:bodyPr/>
        <a:lstStyle/>
        <a:p>
          <a:r>
            <a:rPr lang="en-US" dirty="0" smtClean="0"/>
            <a:t>Year 3 - Pilot</a:t>
          </a:r>
          <a:endParaRPr lang="en-US" dirty="0"/>
        </a:p>
      </dgm:t>
    </dgm:pt>
    <dgm:pt modelId="{6004D0F1-CA74-4874-B14D-EFFF4697DC0D}" type="parTrans" cxnId="{2ABD08C5-7959-4DA8-A174-EA8C9E3F78CA}">
      <dgm:prSet/>
      <dgm:spPr/>
      <dgm:t>
        <a:bodyPr/>
        <a:lstStyle/>
        <a:p>
          <a:endParaRPr lang="en-US"/>
        </a:p>
      </dgm:t>
    </dgm:pt>
    <dgm:pt modelId="{6D52C610-5B79-4158-B255-8E976C3A73DE}" type="sibTrans" cxnId="{2ABD08C5-7959-4DA8-A174-EA8C9E3F78CA}">
      <dgm:prSet/>
      <dgm:spPr/>
      <dgm:t>
        <a:bodyPr/>
        <a:lstStyle/>
        <a:p>
          <a:endParaRPr lang="en-US"/>
        </a:p>
      </dgm:t>
    </dgm:pt>
    <dgm:pt modelId="{954C65A2-4BC8-4DE1-A041-09DD851A027A}">
      <dgm:prSet phldrT="[Text]"/>
      <dgm:spPr/>
      <dgm:t>
        <a:bodyPr/>
        <a:lstStyle/>
        <a:p>
          <a:r>
            <a:rPr lang="en-US" dirty="0" smtClean="0"/>
            <a:t>Year 4 – Deploy to Disney World Cast Members</a:t>
          </a:r>
          <a:endParaRPr lang="en-US" dirty="0"/>
        </a:p>
      </dgm:t>
    </dgm:pt>
    <dgm:pt modelId="{906EF23C-D742-40B6-B343-441E55825489}" type="parTrans" cxnId="{CE405601-F06B-4746-A652-B1B2BE3C6228}">
      <dgm:prSet/>
      <dgm:spPr/>
      <dgm:t>
        <a:bodyPr/>
        <a:lstStyle/>
        <a:p>
          <a:endParaRPr lang="en-US"/>
        </a:p>
      </dgm:t>
    </dgm:pt>
    <dgm:pt modelId="{46F2F7CB-527A-4272-85A1-ED24B606E47C}" type="sibTrans" cxnId="{CE405601-F06B-4746-A652-B1B2BE3C6228}">
      <dgm:prSet/>
      <dgm:spPr/>
      <dgm:t>
        <a:bodyPr/>
        <a:lstStyle/>
        <a:p>
          <a:endParaRPr lang="en-US"/>
        </a:p>
      </dgm:t>
    </dgm:pt>
    <dgm:pt modelId="{C9AD9E71-42E5-4E0A-B1F4-486D14003175}">
      <dgm:prSet phldrT="[Text]"/>
      <dgm:spPr/>
      <dgm:t>
        <a:bodyPr/>
        <a:lstStyle/>
        <a:p>
          <a:r>
            <a:rPr lang="en-US" dirty="0" smtClean="0"/>
            <a:t>Year 2 – Application Development</a:t>
          </a:r>
          <a:endParaRPr lang="en-US" dirty="0"/>
        </a:p>
      </dgm:t>
    </dgm:pt>
    <dgm:pt modelId="{5131BD7C-003C-4DC6-A149-CB198AF4938D}" type="parTrans" cxnId="{A4C38C51-274D-4C04-8ECE-E199D9717DDE}">
      <dgm:prSet/>
      <dgm:spPr/>
      <dgm:t>
        <a:bodyPr/>
        <a:lstStyle/>
        <a:p>
          <a:endParaRPr lang="en-US"/>
        </a:p>
      </dgm:t>
    </dgm:pt>
    <dgm:pt modelId="{92161296-58ED-4472-A8E0-A13503DB89CF}" type="sibTrans" cxnId="{A4C38C51-274D-4C04-8ECE-E199D9717DDE}">
      <dgm:prSet/>
      <dgm:spPr/>
      <dgm:t>
        <a:bodyPr/>
        <a:lstStyle/>
        <a:p>
          <a:endParaRPr lang="en-US"/>
        </a:p>
      </dgm:t>
    </dgm:pt>
    <dgm:pt modelId="{DC917E27-097A-4A16-9E34-8EFE7971060E}">
      <dgm:prSet phldrT="[Text]"/>
      <dgm:spPr/>
      <dgm:t>
        <a:bodyPr/>
        <a:lstStyle/>
        <a:p>
          <a:r>
            <a:rPr lang="en-US" dirty="0" smtClean="0"/>
            <a:t>Year 5 – Deploy to all US Disney Cast Members</a:t>
          </a:r>
          <a:endParaRPr lang="en-US" dirty="0"/>
        </a:p>
      </dgm:t>
    </dgm:pt>
    <dgm:pt modelId="{8E0AC813-B66B-4917-BEBF-AF127B0E18F1}" type="parTrans" cxnId="{AF67188D-DD68-42D6-A24E-05D4881040E2}">
      <dgm:prSet/>
      <dgm:spPr/>
      <dgm:t>
        <a:bodyPr/>
        <a:lstStyle/>
        <a:p>
          <a:endParaRPr lang="en-US"/>
        </a:p>
      </dgm:t>
    </dgm:pt>
    <dgm:pt modelId="{7B0462DB-3C7C-43DD-8329-BA562B077B85}" type="sibTrans" cxnId="{AF67188D-DD68-42D6-A24E-05D4881040E2}">
      <dgm:prSet/>
      <dgm:spPr/>
      <dgm:t>
        <a:bodyPr/>
        <a:lstStyle/>
        <a:p>
          <a:endParaRPr lang="en-US"/>
        </a:p>
      </dgm:t>
    </dgm:pt>
    <dgm:pt modelId="{21C85C16-759C-439A-BC62-34A8080F5E17}" type="pres">
      <dgm:prSet presAssocID="{F7DCB759-EB7E-4657-B027-45087F1263AF}" presName="outerComposite" presStyleCnt="0">
        <dgm:presLayoutVars>
          <dgm:chMax val="5"/>
          <dgm:dir/>
          <dgm:resizeHandles val="exact"/>
        </dgm:presLayoutVars>
      </dgm:prSet>
      <dgm:spPr/>
      <dgm:t>
        <a:bodyPr/>
        <a:lstStyle/>
        <a:p>
          <a:endParaRPr lang="en-US"/>
        </a:p>
      </dgm:t>
    </dgm:pt>
    <dgm:pt modelId="{01E56AAA-900E-4CAD-91C7-074AC94C18A9}" type="pres">
      <dgm:prSet presAssocID="{F7DCB759-EB7E-4657-B027-45087F1263AF}" presName="dummyMaxCanvas" presStyleCnt="0">
        <dgm:presLayoutVars/>
      </dgm:prSet>
      <dgm:spPr/>
    </dgm:pt>
    <dgm:pt modelId="{99238BE8-DC2A-4302-B4DA-24087BACD7E8}" type="pres">
      <dgm:prSet presAssocID="{F7DCB759-EB7E-4657-B027-45087F1263AF}" presName="FiveNodes_1" presStyleLbl="node1" presStyleIdx="0" presStyleCnt="5">
        <dgm:presLayoutVars>
          <dgm:bulletEnabled val="1"/>
        </dgm:presLayoutVars>
      </dgm:prSet>
      <dgm:spPr/>
      <dgm:t>
        <a:bodyPr/>
        <a:lstStyle/>
        <a:p>
          <a:endParaRPr lang="en-US"/>
        </a:p>
      </dgm:t>
    </dgm:pt>
    <dgm:pt modelId="{B88774A7-934E-446C-BE1E-3D3A5000E714}" type="pres">
      <dgm:prSet presAssocID="{F7DCB759-EB7E-4657-B027-45087F1263AF}" presName="FiveNodes_2" presStyleLbl="node1" presStyleIdx="1" presStyleCnt="5">
        <dgm:presLayoutVars>
          <dgm:bulletEnabled val="1"/>
        </dgm:presLayoutVars>
      </dgm:prSet>
      <dgm:spPr/>
      <dgm:t>
        <a:bodyPr/>
        <a:lstStyle/>
        <a:p>
          <a:endParaRPr lang="en-US"/>
        </a:p>
      </dgm:t>
    </dgm:pt>
    <dgm:pt modelId="{6FCE9EC9-EA59-4BF1-A2CB-9D37151F2927}" type="pres">
      <dgm:prSet presAssocID="{F7DCB759-EB7E-4657-B027-45087F1263AF}" presName="FiveNodes_3" presStyleLbl="node1" presStyleIdx="2" presStyleCnt="5">
        <dgm:presLayoutVars>
          <dgm:bulletEnabled val="1"/>
        </dgm:presLayoutVars>
      </dgm:prSet>
      <dgm:spPr/>
      <dgm:t>
        <a:bodyPr/>
        <a:lstStyle/>
        <a:p>
          <a:endParaRPr lang="en-US"/>
        </a:p>
      </dgm:t>
    </dgm:pt>
    <dgm:pt modelId="{94AFACCC-5BEF-4614-988D-09D983A6CE31}" type="pres">
      <dgm:prSet presAssocID="{F7DCB759-EB7E-4657-B027-45087F1263AF}" presName="FiveNodes_4" presStyleLbl="node1" presStyleIdx="3" presStyleCnt="5">
        <dgm:presLayoutVars>
          <dgm:bulletEnabled val="1"/>
        </dgm:presLayoutVars>
      </dgm:prSet>
      <dgm:spPr/>
      <dgm:t>
        <a:bodyPr/>
        <a:lstStyle/>
        <a:p>
          <a:endParaRPr lang="en-US"/>
        </a:p>
      </dgm:t>
    </dgm:pt>
    <dgm:pt modelId="{AA023F36-C527-4219-A006-DBB4FCF8A783}" type="pres">
      <dgm:prSet presAssocID="{F7DCB759-EB7E-4657-B027-45087F1263AF}" presName="FiveNodes_5" presStyleLbl="node1" presStyleIdx="4" presStyleCnt="5">
        <dgm:presLayoutVars>
          <dgm:bulletEnabled val="1"/>
        </dgm:presLayoutVars>
      </dgm:prSet>
      <dgm:spPr/>
      <dgm:t>
        <a:bodyPr/>
        <a:lstStyle/>
        <a:p>
          <a:endParaRPr lang="en-US"/>
        </a:p>
      </dgm:t>
    </dgm:pt>
    <dgm:pt modelId="{68D279CA-6160-4C34-94B7-365198512889}" type="pres">
      <dgm:prSet presAssocID="{F7DCB759-EB7E-4657-B027-45087F1263AF}" presName="FiveConn_1-2" presStyleLbl="fgAccFollowNode1" presStyleIdx="0" presStyleCnt="4">
        <dgm:presLayoutVars>
          <dgm:bulletEnabled val="1"/>
        </dgm:presLayoutVars>
      </dgm:prSet>
      <dgm:spPr/>
      <dgm:t>
        <a:bodyPr/>
        <a:lstStyle/>
        <a:p>
          <a:endParaRPr lang="en-US"/>
        </a:p>
      </dgm:t>
    </dgm:pt>
    <dgm:pt modelId="{6B251B38-BFAC-4D6A-8E66-08FDD3F17194}" type="pres">
      <dgm:prSet presAssocID="{F7DCB759-EB7E-4657-B027-45087F1263AF}" presName="FiveConn_2-3" presStyleLbl="fgAccFollowNode1" presStyleIdx="1" presStyleCnt="4">
        <dgm:presLayoutVars>
          <dgm:bulletEnabled val="1"/>
        </dgm:presLayoutVars>
      </dgm:prSet>
      <dgm:spPr/>
      <dgm:t>
        <a:bodyPr/>
        <a:lstStyle/>
        <a:p>
          <a:endParaRPr lang="en-US"/>
        </a:p>
      </dgm:t>
    </dgm:pt>
    <dgm:pt modelId="{474A243F-6789-4634-9EC0-AD1B4ACEEC30}" type="pres">
      <dgm:prSet presAssocID="{F7DCB759-EB7E-4657-B027-45087F1263AF}" presName="FiveConn_3-4" presStyleLbl="fgAccFollowNode1" presStyleIdx="2" presStyleCnt="4">
        <dgm:presLayoutVars>
          <dgm:bulletEnabled val="1"/>
        </dgm:presLayoutVars>
      </dgm:prSet>
      <dgm:spPr/>
      <dgm:t>
        <a:bodyPr/>
        <a:lstStyle/>
        <a:p>
          <a:endParaRPr lang="en-US"/>
        </a:p>
      </dgm:t>
    </dgm:pt>
    <dgm:pt modelId="{EE71F951-B657-4348-A49E-A917AA413EDC}" type="pres">
      <dgm:prSet presAssocID="{F7DCB759-EB7E-4657-B027-45087F1263AF}" presName="FiveConn_4-5" presStyleLbl="fgAccFollowNode1" presStyleIdx="3" presStyleCnt="4">
        <dgm:presLayoutVars>
          <dgm:bulletEnabled val="1"/>
        </dgm:presLayoutVars>
      </dgm:prSet>
      <dgm:spPr/>
      <dgm:t>
        <a:bodyPr/>
        <a:lstStyle/>
        <a:p>
          <a:endParaRPr lang="en-US"/>
        </a:p>
      </dgm:t>
    </dgm:pt>
    <dgm:pt modelId="{14EEB033-EA90-4662-925F-2A8EEDD5B9B4}" type="pres">
      <dgm:prSet presAssocID="{F7DCB759-EB7E-4657-B027-45087F1263AF}" presName="FiveNodes_1_text" presStyleLbl="node1" presStyleIdx="4" presStyleCnt="5">
        <dgm:presLayoutVars>
          <dgm:bulletEnabled val="1"/>
        </dgm:presLayoutVars>
      </dgm:prSet>
      <dgm:spPr/>
      <dgm:t>
        <a:bodyPr/>
        <a:lstStyle/>
        <a:p>
          <a:endParaRPr lang="en-US"/>
        </a:p>
      </dgm:t>
    </dgm:pt>
    <dgm:pt modelId="{AC316DC8-2635-44FA-BA75-5EEC056872FF}" type="pres">
      <dgm:prSet presAssocID="{F7DCB759-EB7E-4657-B027-45087F1263AF}" presName="FiveNodes_2_text" presStyleLbl="node1" presStyleIdx="4" presStyleCnt="5">
        <dgm:presLayoutVars>
          <dgm:bulletEnabled val="1"/>
        </dgm:presLayoutVars>
      </dgm:prSet>
      <dgm:spPr/>
      <dgm:t>
        <a:bodyPr/>
        <a:lstStyle/>
        <a:p>
          <a:endParaRPr lang="en-US"/>
        </a:p>
      </dgm:t>
    </dgm:pt>
    <dgm:pt modelId="{ADA58597-5F7D-4C25-BBF3-C28E1938D68D}" type="pres">
      <dgm:prSet presAssocID="{F7DCB759-EB7E-4657-B027-45087F1263AF}" presName="FiveNodes_3_text" presStyleLbl="node1" presStyleIdx="4" presStyleCnt="5">
        <dgm:presLayoutVars>
          <dgm:bulletEnabled val="1"/>
        </dgm:presLayoutVars>
      </dgm:prSet>
      <dgm:spPr/>
      <dgm:t>
        <a:bodyPr/>
        <a:lstStyle/>
        <a:p>
          <a:endParaRPr lang="en-US"/>
        </a:p>
      </dgm:t>
    </dgm:pt>
    <dgm:pt modelId="{FAA4A2A8-948E-4D7A-A62F-C3148260D9B8}" type="pres">
      <dgm:prSet presAssocID="{F7DCB759-EB7E-4657-B027-45087F1263AF}" presName="FiveNodes_4_text" presStyleLbl="node1" presStyleIdx="4" presStyleCnt="5">
        <dgm:presLayoutVars>
          <dgm:bulletEnabled val="1"/>
        </dgm:presLayoutVars>
      </dgm:prSet>
      <dgm:spPr/>
      <dgm:t>
        <a:bodyPr/>
        <a:lstStyle/>
        <a:p>
          <a:endParaRPr lang="en-US"/>
        </a:p>
      </dgm:t>
    </dgm:pt>
    <dgm:pt modelId="{405001EB-8B36-4ACC-89AE-B1B5EE7F3AD7}" type="pres">
      <dgm:prSet presAssocID="{F7DCB759-EB7E-4657-B027-45087F1263AF}" presName="FiveNodes_5_text" presStyleLbl="node1" presStyleIdx="4" presStyleCnt="5">
        <dgm:presLayoutVars>
          <dgm:bulletEnabled val="1"/>
        </dgm:presLayoutVars>
      </dgm:prSet>
      <dgm:spPr/>
      <dgm:t>
        <a:bodyPr/>
        <a:lstStyle/>
        <a:p>
          <a:endParaRPr lang="en-US"/>
        </a:p>
      </dgm:t>
    </dgm:pt>
  </dgm:ptLst>
  <dgm:cxnLst>
    <dgm:cxn modelId="{7E04A87C-B055-45B9-B901-641E67FA3999}" type="presOf" srcId="{92161296-58ED-4472-A8E0-A13503DB89CF}" destId="{6B251B38-BFAC-4D6A-8E66-08FDD3F17194}" srcOrd="0" destOrd="0" presId="urn:microsoft.com/office/officeart/2005/8/layout/vProcess5"/>
    <dgm:cxn modelId="{A4C38C51-274D-4C04-8ECE-E199D9717DDE}" srcId="{F7DCB759-EB7E-4657-B027-45087F1263AF}" destId="{C9AD9E71-42E5-4E0A-B1F4-486D14003175}" srcOrd="1" destOrd="0" parTransId="{5131BD7C-003C-4DC6-A149-CB198AF4938D}" sibTransId="{92161296-58ED-4472-A8E0-A13503DB89CF}"/>
    <dgm:cxn modelId="{085809FD-C730-4BBA-9C93-C7409B8F10E0}" srcId="{F7DCB759-EB7E-4657-B027-45087F1263AF}" destId="{C9616DCF-813A-4F78-9061-9417D3679703}" srcOrd="0" destOrd="0" parTransId="{6E1B53B0-7F74-4C66-8B83-2D9B839D8D5E}" sibTransId="{6FFCDA2B-1339-465D-B06F-3D9A9F77B603}"/>
    <dgm:cxn modelId="{F0F798FF-08CE-42D6-9616-D50476D6B7EE}" type="presOf" srcId="{C9616DCF-813A-4F78-9061-9417D3679703}" destId="{99238BE8-DC2A-4302-B4DA-24087BACD7E8}" srcOrd="0" destOrd="0" presId="urn:microsoft.com/office/officeart/2005/8/layout/vProcess5"/>
    <dgm:cxn modelId="{C8E1ACC0-66E7-42F4-887E-21CD6A47953A}" type="presOf" srcId="{DC917E27-097A-4A16-9E34-8EFE7971060E}" destId="{AA023F36-C527-4219-A006-DBB4FCF8A783}" srcOrd="0" destOrd="0" presId="urn:microsoft.com/office/officeart/2005/8/layout/vProcess5"/>
    <dgm:cxn modelId="{AF67188D-DD68-42D6-A24E-05D4881040E2}" srcId="{F7DCB759-EB7E-4657-B027-45087F1263AF}" destId="{DC917E27-097A-4A16-9E34-8EFE7971060E}" srcOrd="4" destOrd="0" parTransId="{8E0AC813-B66B-4917-BEBF-AF127B0E18F1}" sibTransId="{7B0462DB-3C7C-43DD-8329-BA562B077B85}"/>
    <dgm:cxn modelId="{D222C813-F4E3-4108-8CBD-64734FB35A16}" type="presOf" srcId="{AFEA3E47-14DE-4E16-B3A8-C8EBB62D7593}" destId="{ADA58597-5F7D-4C25-BBF3-C28E1938D68D}" srcOrd="1" destOrd="0" presId="urn:microsoft.com/office/officeart/2005/8/layout/vProcess5"/>
    <dgm:cxn modelId="{296D2A21-F8CE-4EF3-9A14-FF16E18252CD}" type="presOf" srcId="{6D52C610-5B79-4158-B255-8E976C3A73DE}" destId="{474A243F-6789-4634-9EC0-AD1B4ACEEC30}" srcOrd="0" destOrd="0" presId="urn:microsoft.com/office/officeart/2005/8/layout/vProcess5"/>
    <dgm:cxn modelId="{D087FBB6-D55F-4D7D-BE7F-E788BA4C7AFF}" type="presOf" srcId="{DC917E27-097A-4A16-9E34-8EFE7971060E}" destId="{405001EB-8B36-4ACC-89AE-B1B5EE7F3AD7}" srcOrd="1" destOrd="0" presId="urn:microsoft.com/office/officeart/2005/8/layout/vProcess5"/>
    <dgm:cxn modelId="{02D5BFD2-BAF4-42A2-AC19-4463EB584334}" type="presOf" srcId="{C9AD9E71-42E5-4E0A-B1F4-486D14003175}" destId="{B88774A7-934E-446C-BE1E-3D3A5000E714}" srcOrd="0" destOrd="0" presId="urn:microsoft.com/office/officeart/2005/8/layout/vProcess5"/>
    <dgm:cxn modelId="{D0A569F5-A441-4B5D-A416-A157D555B61C}" type="presOf" srcId="{6FFCDA2B-1339-465D-B06F-3D9A9F77B603}" destId="{68D279CA-6160-4C34-94B7-365198512889}" srcOrd="0" destOrd="0" presId="urn:microsoft.com/office/officeart/2005/8/layout/vProcess5"/>
    <dgm:cxn modelId="{0F96D0AF-80A2-4AD4-B4EB-1B64D44A4B70}" type="presOf" srcId="{C9AD9E71-42E5-4E0A-B1F4-486D14003175}" destId="{AC316DC8-2635-44FA-BA75-5EEC056872FF}" srcOrd="1" destOrd="0" presId="urn:microsoft.com/office/officeart/2005/8/layout/vProcess5"/>
    <dgm:cxn modelId="{CE405601-F06B-4746-A652-B1B2BE3C6228}" srcId="{F7DCB759-EB7E-4657-B027-45087F1263AF}" destId="{954C65A2-4BC8-4DE1-A041-09DD851A027A}" srcOrd="3" destOrd="0" parTransId="{906EF23C-D742-40B6-B343-441E55825489}" sibTransId="{46F2F7CB-527A-4272-85A1-ED24B606E47C}"/>
    <dgm:cxn modelId="{D42020F3-7738-44E9-878F-8357DE390917}" type="presOf" srcId="{954C65A2-4BC8-4DE1-A041-09DD851A027A}" destId="{94AFACCC-5BEF-4614-988D-09D983A6CE31}" srcOrd="0" destOrd="0" presId="urn:microsoft.com/office/officeart/2005/8/layout/vProcess5"/>
    <dgm:cxn modelId="{8561AD40-869D-48C2-92E4-F1C5189EA2D3}" type="presOf" srcId="{C9616DCF-813A-4F78-9061-9417D3679703}" destId="{14EEB033-EA90-4662-925F-2A8EEDD5B9B4}" srcOrd="1" destOrd="0" presId="urn:microsoft.com/office/officeart/2005/8/layout/vProcess5"/>
    <dgm:cxn modelId="{4D488EAB-BF79-4AAF-88E5-7C3A786A5B04}" type="presOf" srcId="{46F2F7CB-527A-4272-85A1-ED24B606E47C}" destId="{EE71F951-B657-4348-A49E-A917AA413EDC}" srcOrd="0" destOrd="0" presId="urn:microsoft.com/office/officeart/2005/8/layout/vProcess5"/>
    <dgm:cxn modelId="{30EECBD7-47D4-4DB8-9906-0B095C7FC639}" type="presOf" srcId="{F7DCB759-EB7E-4657-B027-45087F1263AF}" destId="{21C85C16-759C-439A-BC62-34A8080F5E17}" srcOrd="0" destOrd="0" presId="urn:microsoft.com/office/officeart/2005/8/layout/vProcess5"/>
    <dgm:cxn modelId="{74D586A3-F1C3-4014-A86B-DCB655176B00}" type="presOf" srcId="{954C65A2-4BC8-4DE1-A041-09DD851A027A}" destId="{FAA4A2A8-948E-4D7A-A62F-C3148260D9B8}" srcOrd="1" destOrd="0" presId="urn:microsoft.com/office/officeart/2005/8/layout/vProcess5"/>
    <dgm:cxn modelId="{70CD28C2-1CFA-4113-85AB-32445C0EB703}" type="presOf" srcId="{AFEA3E47-14DE-4E16-B3A8-C8EBB62D7593}" destId="{6FCE9EC9-EA59-4BF1-A2CB-9D37151F2927}" srcOrd="0" destOrd="0" presId="urn:microsoft.com/office/officeart/2005/8/layout/vProcess5"/>
    <dgm:cxn modelId="{2ABD08C5-7959-4DA8-A174-EA8C9E3F78CA}" srcId="{F7DCB759-EB7E-4657-B027-45087F1263AF}" destId="{AFEA3E47-14DE-4E16-B3A8-C8EBB62D7593}" srcOrd="2" destOrd="0" parTransId="{6004D0F1-CA74-4874-B14D-EFFF4697DC0D}" sibTransId="{6D52C610-5B79-4158-B255-8E976C3A73DE}"/>
    <dgm:cxn modelId="{F4E39623-447C-4A47-9076-975C123D8F01}" type="presParOf" srcId="{21C85C16-759C-439A-BC62-34A8080F5E17}" destId="{01E56AAA-900E-4CAD-91C7-074AC94C18A9}" srcOrd="0" destOrd="0" presId="urn:microsoft.com/office/officeart/2005/8/layout/vProcess5"/>
    <dgm:cxn modelId="{550C0F17-87F0-4593-ABD8-1D3D1F9BC98C}" type="presParOf" srcId="{21C85C16-759C-439A-BC62-34A8080F5E17}" destId="{99238BE8-DC2A-4302-B4DA-24087BACD7E8}" srcOrd="1" destOrd="0" presId="urn:microsoft.com/office/officeart/2005/8/layout/vProcess5"/>
    <dgm:cxn modelId="{BAFC8610-C5B1-4F05-86B6-541747478D69}" type="presParOf" srcId="{21C85C16-759C-439A-BC62-34A8080F5E17}" destId="{B88774A7-934E-446C-BE1E-3D3A5000E714}" srcOrd="2" destOrd="0" presId="urn:microsoft.com/office/officeart/2005/8/layout/vProcess5"/>
    <dgm:cxn modelId="{BC5ECF63-3D33-40E7-8005-C5481133A251}" type="presParOf" srcId="{21C85C16-759C-439A-BC62-34A8080F5E17}" destId="{6FCE9EC9-EA59-4BF1-A2CB-9D37151F2927}" srcOrd="3" destOrd="0" presId="urn:microsoft.com/office/officeart/2005/8/layout/vProcess5"/>
    <dgm:cxn modelId="{DBDBE340-B39A-4FEA-80C7-E2826DB0D8AD}" type="presParOf" srcId="{21C85C16-759C-439A-BC62-34A8080F5E17}" destId="{94AFACCC-5BEF-4614-988D-09D983A6CE31}" srcOrd="4" destOrd="0" presId="urn:microsoft.com/office/officeart/2005/8/layout/vProcess5"/>
    <dgm:cxn modelId="{7855CE6D-5751-40DB-B43C-8158A6598287}" type="presParOf" srcId="{21C85C16-759C-439A-BC62-34A8080F5E17}" destId="{AA023F36-C527-4219-A006-DBB4FCF8A783}" srcOrd="5" destOrd="0" presId="urn:microsoft.com/office/officeart/2005/8/layout/vProcess5"/>
    <dgm:cxn modelId="{B58D3196-C5C2-4F49-8CF2-F57CDE59B653}" type="presParOf" srcId="{21C85C16-759C-439A-BC62-34A8080F5E17}" destId="{68D279CA-6160-4C34-94B7-365198512889}" srcOrd="6" destOrd="0" presId="urn:microsoft.com/office/officeart/2005/8/layout/vProcess5"/>
    <dgm:cxn modelId="{5A73041C-2AB1-4ECC-8EDF-382B1E15C40E}" type="presParOf" srcId="{21C85C16-759C-439A-BC62-34A8080F5E17}" destId="{6B251B38-BFAC-4D6A-8E66-08FDD3F17194}" srcOrd="7" destOrd="0" presId="urn:microsoft.com/office/officeart/2005/8/layout/vProcess5"/>
    <dgm:cxn modelId="{F0DA754C-9CA1-4FA2-AA27-F665E8C89BB6}" type="presParOf" srcId="{21C85C16-759C-439A-BC62-34A8080F5E17}" destId="{474A243F-6789-4634-9EC0-AD1B4ACEEC30}" srcOrd="8" destOrd="0" presId="urn:microsoft.com/office/officeart/2005/8/layout/vProcess5"/>
    <dgm:cxn modelId="{BD65AC72-6093-4197-A798-8D3336FF385C}" type="presParOf" srcId="{21C85C16-759C-439A-BC62-34A8080F5E17}" destId="{EE71F951-B657-4348-A49E-A917AA413EDC}" srcOrd="9" destOrd="0" presId="urn:microsoft.com/office/officeart/2005/8/layout/vProcess5"/>
    <dgm:cxn modelId="{3539DA46-D27C-4647-9499-A8264967174A}" type="presParOf" srcId="{21C85C16-759C-439A-BC62-34A8080F5E17}" destId="{14EEB033-EA90-4662-925F-2A8EEDD5B9B4}" srcOrd="10" destOrd="0" presId="urn:microsoft.com/office/officeart/2005/8/layout/vProcess5"/>
    <dgm:cxn modelId="{D1F5B4F3-34FA-4A7A-9B5F-C590A6FE496C}" type="presParOf" srcId="{21C85C16-759C-439A-BC62-34A8080F5E17}" destId="{AC316DC8-2635-44FA-BA75-5EEC056872FF}" srcOrd="11" destOrd="0" presId="urn:microsoft.com/office/officeart/2005/8/layout/vProcess5"/>
    <dgm:cxn modelId="{104B2734-0033-4F72-9992-A64C2FEB45B9}" type="presParOf" srcId="{21C85C16-759C-439A-BC62-34A8080F5E17}" destId="{ADA58597-5F7D-4C25-BBF3-C28E1938D68D}" srcOrd="12" destOrd="0" presId="urn:microsoft.com/office/officeart/2005/8/layout/vProcess5"/>
    <dgm:cxn modelId="{922218F4-C668-424E-8272-9F9C943837C2}" type="presParOf" srcId="{21C85C16-759C-439A-BC62-34A8080F5E17}" destId="{FAA4A2A8-948E-4D7A-A62F-C3148260D9B8}" srcOrd="13" destOrd="0" presId="urn:microsoft.com/office/officeart/2005/8/layout/vProcess5"/>
    <dgm:cxn modelId="{1B4C1775-4C6F-48CA-B875-362029DBE831}" type="presParOf" srcId="{21C85C16-759C-439A-BC62-34A8080F5E17}" destId="{405001EB-8B36-4ACC-89AE-B1B5EE7F3AD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FEA5E-505F-42A2-B05E-4D720BE18F87}">
      <dsp:nvSpPr>
        <dsp:cNvPr id="0" name=""/>
        <dsp:cNvSpPr/>
      </dsp:nvSpPr>
      <dsp:spPr>
        <a:xfrm>
          <a:off x="1727154" y="1233"/>
          <a:ext cx="2441045" cy="1220522"/>
        </a:xfrm>
        <a:prstGeom prst="roundRect">
          <a:avLst>
            <a:gd name="adj" fmla="val 10000"/>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u="sng" kern="1200" dirty="0" smtClean="0"/>
            <a:t>Structure</a:t>
          </a:r>
        </a:p>
        <a:p>
          <a:pPr lvl="0" algn="ctr" defTabSz="889000">
            <a:lnSpc>
              <a:spcPct val="90000"/>
            </a:lnSpc>
            <a:spcBef>
              <a:spcPct val="0"/>
            </a:spcBef>
            <a:spcAft>
              <a:spcPct val="35000"/>
            </a:spcAft>
          </a:pPr>
          <a:r>
            <a:rPr lang="en-US" sz="2000" kern="1200" dirty="0" smtClean="0"/>
            <a:t>HTML, CSS, </a:t>
          </a:r>
          <a:r>
            <a:rPr lang="en-US" sz="2000" kern="1200" dirty="0" err="1" smtClean="0"/>
            <a:t>TypeScript</a:t>
          </a:r>
          <a:r>
            <a:rPr lang="en-US" sz="2000" kern="1200" dirty="0" smtClean="0"/>
            <a:t>, Angular</a:t>
          </a:r>
          <a:endParaRPr lang="en-US" sz="2000" kern="1200" dirty="0"/>
        </a:p>
      </dsp:txBody>
      <dsp:txXfrm>
        <a:off x="1762902" y="36981"/>
        <a:ext cx="2369549" cy="1149026"/>
      </dsp:txXfrm>
    </dsp:sp>
    <dsp:sp modelId="{6D9549F2-FF44-4C9D-A6FA-08C1A910CA37}">
      <dsp:nvSpPr>
        <dsp:cNvPr id="0" name=""/>
        <dsp:cNvSpPr/>
      </dsp:nvSpPr>
      <dsp:spPr>
        <a:xfrm rot="5400000">
          <a:off x="2311837" y="1802965"/>
          <a:ext cx="1271679" cy="427182"/>
        </a:xfrm>
        <a:prstGeom prst="leftRightArrow">
          <a:avLst>
            <a:gd name="adj1" fmla="val 60000"/>
            <a:gd name="adj2" fmla="val 50000"/>
          </a:avLst>
        </a:prstGeom>
        <a:solidFill>
          <a:schemeClr val="accent6">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439992" y="1888401"/>
        <a:ext cx="1015369" cy="256310"/>
      </dsp:txXfrm>
    </dsp:sp>
    <dsp:sp modelId="{27E17F1F-3FFD-44B6-B3CC-9764C75FC3C6}">
      <dsp:nvSpPr>
        <dsp:cNvPr id="0" name=""/>
        <dsp:cNvSpPr/>
      </dsp:nvSpPr>
      <dsp:spPr>
        <a:xfrm>
          <a:off x="1727154" y="2811356"/>
          <a:ext cx="2441045" cy="1220522"/>
        </a:xfrm>
        <a:prstGeom prst="roundRect">
          <a:avLst>
            <a:gd name="adj" fmla="val 10000"/>
          </a:avLst>
        </a:prstGeom>
        <a:solidFill>
          <a:schemeClr val="lt1">
            <a:hueOff val="0"/>
            <a:satOff val="0"/>
            <a:lumOff val="0"/>
            <a:alphaOff val="0"/>
          </a:schemeClr>
        </a:solid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u="sng" kern="1200" dirty="0" smtClean="0"/>
            <a:t>Data Storage</a:t>
          </a:r>
        </a:p>
        <a:p>
          <a:pPr lvl="0" algn="ctr" defTabSz="889000">
            <a:lnSpc>
              <a:spcPct val="90000"/>
            </a:lnSpc>
            <a:spcBef>
              <a:spcPct val="0"/>
            </a:spcBef>
            <a:spcAft>
              <a:spcPct val="35000"/>
            </a:spcAft>
          </a:pPr>
          <a:r>
            <a:rPr lang="en-US" sz="2000" kern="1200" dirty="0" smtClean="0"/>
            <a:t>Mongo DB</a:t>
          </a:r>
          <a:endParaRPr lang="en-US" sz="2000" kern="1200" dirty="0"/>
        </a:p>
      </dsp:txBody>
      <dsp:txXfrm>
        <a:off x="1762902" y="2847104"/>
        <a:ext cx="2369549" cy="1149026"/>
      </dsp:txXfrm>
    </dsp:sp>
    <dsp:sp modelId="{2869AEC1-7263-415C-A2FC-737CE2BAEB58}">
      <dsp:nvSpPr>
        <dsp:cNvPr id="0" name=""/>
        <dsp:cNvSpPr/>
      </dsp:nvSpPr>
      <dsp:spPr>
        <a:xfrm rot="16200000">
          <a:off x="2311837" y="1802965"/>
          <a:ext cx="1271679" cy="427182"/>
        </a:xfrm>
        <a:prstGeom prst="leftRightArrow">
          <a:avLst>
            <a:gd name="adj1" fmla="val 60000"/>
            <a:gd name="adj2" fmla="val 50000"/>
          </a:avLst>
        </a:prstGeom>
        <a:solidFill>
          <a:schemeClr val="accent6">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439992" y="1888401"/>
        <a:ext cx="1015369" cy="256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38BE8-DC2A-4302-B4DA-24087BACD7E8}">
      <dsp:nvSpPr>
        <dsp:cNvPr id="0" name=""/>
        <dsp:cNvSpPr/>
      </dsp:nvSpPr>
      <dsp:spPr>
        <a:xfrm>
          <a:off x="0" y="0"/>
          <a:ext cx="6115507" cy="68611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Year 1 – Establish Contract with Disney</a:t>
          </a:r>
          <a:endParaRPr lang="en-US" sz="2000" kern="1200" dirty="0"/>
        </a:p>
      </dsp:txBody>
      <dsp:txXfrm>
        <a:off x="20096" y="20096"/>
        <a:ext cx="5294856" cy="645926"/>
      </dsp:txXfrm>
    </dsp:sp>
    <dsp:sp modelId="{B88774A7-934E-446C-BE1E-3D3A5000E714}">
      <dsp:nvSpPr>
        <dsp:cNvPr id="0" name=""/>
        <dsp:cNvSpPr/>
      </dsp:nvSpPr>
      <dsp:spPr>
        <a:xfrm>
          <a:off x="456677" y="781412"/>
          <a:ext cx="6115507" cy="68611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Year 2 – Application Development</a:t>
          </a:r>
          <a:endParaRPr lang="en-US" sz="2000" kern="1200" dirty="0"/>
        </a:p>
      </dsp:txBody>
      <dsp:txXfrm>
        <a:off x="476773" y="801508"/>
        <a:ext cx="5172661" cy="645926"/>
      </dsp:txXfrm>
    </dsp:sp>
    <dsp:sp modelId="{6FCE9EC9-EA59-4BF1-A2CB-9D37151F2927}">
      <dsp:nvSpPr>
        <dsp:cNvPr id="0" name=""/>
        <dsp:cNvSpPr/>
      </dsp:nvSpPr>
      <dsp:spPr>
        <a:xfrm>
          <a:off x="913355" y="1562824"/>
          <a:ext cx="6115507" cy="68611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Year 3 - Pilot</a:t>
          </a:r>
          <a:endParaRPr lang="en-US" sz="2000" kern="1200" dirty="0"/>
        </a:p>
      </dsp:txBody>
      <dsp:txXfrm>
        <a:off x="933451" y="1582920"/>
        <a:ext cx="5172661" cy="645926"/>
      </dsp:txXfrm>
    </dsp:sp>
    <dsp:sp modelId="{94AFACCC-5BEF-4614-988D-09D983A6CE31}">
      <dsp:nvSpPr>
        <dsp:cNvPr id="0" name=""/>
        <dsp:cNvSpPr/>
      </dsp:nvSpPr>
      <dsp:spPr>
        <a:xfrm>
          <a:off x="1370032" y="2344237"/>
          <a:ext cx="6115507" cy="68611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Year 4 – Deploy to Disney World Cast Members</a:t>
          </a:r>
          <a:endParaRPr lang="en-US" sz="2000" kern="1200" dirty="0"/>
        </a:p>
      </dsp:txBody>
      <dsp:txXfrm>
        <a:off x="1390128" y="2364333"/>
        <a:ext cx="5172661" cy="645926"/>
      </dsp:txXfrm>
    </dsp:sp>
    <dsp:sp modelId="{AA023F36-C527-4219-A006-DBB4FCF8A783}">
      <dsp:nvSpPr>
        <dsp:cNvPr id="0" name=""/>
        <dsp:cNvSpPr/>
      </dsp:nvSpPr>
      <dsp:spPr>
        <a:xfrm>
          <a:off x="1826710" y="3125649"/>
          <a:ext cx="6115507" cy="68611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Year 5 – Deploy to all US Disney Cast Members</a:t>
          </a:r>
          <a:endParaRPr lang="en-US" sz="2000" kern="1200" dirty="0"/>
        </a:p>
      </dsp:txBody>
      <dsp:txXfrm>
        <a:off x="1846806" y="3145745"/>
        <a:ext cx="5172661" cy="645926"/>
      </dsp:txXfrm>
    </dsp:sp>
    <dsp:sp modelId="{68D279CA-6160-4C34-94B7-365198512889}">
      <dsp:nvSpPr>
        <dsp:cNvPr id="0" name=""/>
        <dsp:cNvSpPr/>
      </dsp:nvSpPr>
      <dsp:spPr>
        <a:xfrm>
          <a:off x="5669531" y="501247"/>
          <a:ext cx="445976" cy="445976"/>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dsp:txBody>
      <dsp:txXfrm>
        <a:off x="5769876" y="501247"/>
        <a:ext cx="245286" cy="335597"/>
      </dsp:txXfrm>
    </dsp:sp>
    <dsp:sp modelId="{6B251B38-BFAC-4D6A-8E66-08FDD3F17194}">
      <dsp:nvSpPr>
        <dsp:cNvPr id="0" name=""/>
        <dsp:cNvSpPr/>
      </dsp:nvSpPr>
      <dsp:spPr>
        <a:xfrm>
          <a:off x="6126208" y="1282659"/>
          <a:ext cx="445976" cy="445976"/>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dsp:txBody>
      <dsp:txXfrm>
        <a:off x="6226553" y="1282659"/>
        <a:ext cx="245286" cy="335597"/>
      </dsp:txXfrm>
    </dsp:sp>
    <dsp:sp modelId="{474A243F-6789-4634-9EC0-AD1B4ACEEC30}">
      <dsp:nvSpPr>
        <dsp:cNvPr id="0" name=""/>
        <dsp:cNvSpPr/>
      </dsp:nvSpPr>
      <dsp:spPr>
        <a:xfrm>
          <a:off x="6582886" y="2052637"/>
          <a:ext cx="445976" cy="445976"/>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dsp:txBody>
      <dsp:txXfrm>
        <a:off x="6683231" y="2052637"/>
        <a:ext cx="245286" cy="335597"/>
      </dsp:txXfrm>
    </dsp:sp>
    <dsp:sp modelId="{EE71F951-B657-4348-A49E-A917AA413EDC}">
      <dsp:nvSpPr>
        <dsp:cNvPr id="0" name=""/>
        <dsp:cNvSpPr/>
      </dsp:nvSpPr>
      <dsp:spPr>
        <a:xfrm>
          <a:off x="7039563" y="2841673"/>
          <a:ext cx="445976" cy="445976"/>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dsp:txBody>
      <dsp:txXfrm>
        <a:off x="7139908" y="2841673"/>
        <a:ext cx="245286" cy="335597"/>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ＭＳ Ｐゴシック" pitchFamily="34"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84" charset="0"/>
                <a:ea typeface="MS PGothic" pitchFamily="34" charset="-128"/>
              </a:defRPr>
            </a:lvl1pPr>
          </a:lstStyle>
          <a:p>
            <a:fld id="{370AD719-A5CC-4EAA-B319-63CA2EB82D34}" type="datetime1">
              <a:rPr lang="en-US" altLang="en-US"/>
              <a:pPr/>
              <a:t>8/10/2017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ＭＳ Ｐゴシック" pitchFamily="34"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84" charset="0"/>
                <a:ea typeface="MS PGothic" pitchFamily="34" charset="-128"/>
              </a:defRPr>
            </a:lvl1pPr>
          </a:lstStyle>
          <a:p>
            <a:fld id="{E4BB9F89-8D2A-4F13-8073-A3C588A4F3CA}" type="slidenum">
              <a:rPr lang="en-US" altLang="en-US"/>
              <a:pPr/>
              <a:t>‹#›</a:t>
            </a:fld>
            <a:endParaRPr lang="en-US" altLang="en-US"/>
          </a:p>
        </p:txBody>
      </p:sp>
    </p:spTree>
    <p:extLst>
      <p:ext uri="{BB962C8B-B14F-4D97-AF65-F5344CB8AC3E}">
        <p14:creationId xmlns:p14="http://schemas.microsoft.com/office/powerpoint/2010/main" val="12523546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ＭＳ Ｐゴシック"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84" charset="0"/>
                <a:ea typeface="MS PGothic" pitchFamily="34" charset="-128"/>
              </a:defRPr>
            </a:lvl1pPr>
          </a:lstStyle>
          <a:p>
            <a:fld id="{6E30FF4F-E39C-4EAF-A8BC-25F286F58CE1}" type="datetime1">
              <a:rPr lang="en-US" altLang="en-US"/>
              <a:pPr/>
              <a:t>8/10/2017</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ＭＳ Ｐゴシック"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84" charset="0"/>
                <a:ea typeface="MS PGothic" pitchFamily="34" charset="-128"/>
              </a:defRPr>
            </a:lvl1pPr>
          </a:lstStyle>
          <a:p>
            <a:fld id="{DECE3B9E-6574-462E-B6D1-39C8693FFF93}" type="slidenum">
              <a:rPr lang="en-US" altLang="en-US"/>
              <a:pPr/>
              <a:t>‹#›</a:t>
            </a:fld>
            <a:endParaRPr lang="en-US" altLang="en-US"/>
          </a:p>
        </p:txBody>
      </p:sp>
    </p:spTree>
    <p:extLst>
      <p:ext uri="{BB962C8B-B14F-4D97-AF65-F5344CB8AC3E}">
        <p14:creationId xmlns:p14="http://schemas.microsoft.com/office/powerpoint/2010/main" val="282109666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pitchFamily="34"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pitchFamily="-84" charset="-128"/>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Phil</a:t>
            </a:r>
            <a:endParaRPr lang="en-US" b="1"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1</a:t>
            </a:fld>
            <a:endParaRPr lang="en-US" altLang="en-US"/>
          </a:p>
        </p:txBody>
      </p:sp>
    </p:spTree>
    <p:extLst>
      <p:ext uri="{BB962C8B-B14F-4D97-AF65-F5344CB8AC3E}">
        <p14:creationId xmlns:p14="http://schemas.microsoft.com/office/powerpoint/2010/main" val="3520414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Phil</a:t>
            </a:r>
          </a:p>
          <a:p>
            <a:endParaRPr lang="en-US" b="1" dirty="0" smtClean="0"/>
          </a:p>
          <a:p>
            <a:r>
              <a:rPr lang="en-US" b="0" dirty="0" smtClean="0"/>
              <a:t>https://lh3.googleusercontent.com/7rhCo8Y5fNM1fIvzSRj5k3XwROMF7bqkka_G4LUXJyN_TnnSFjT18dwX_mJB5TbYWA4=h310</a:t>
            </a:r>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10</a:t>
            </a:fld>
            <a:endParaRPr lang="en-US" altLang="en-US"/>
          </a:p>
        </p:txBody>
      </p:sp>
    </p:spTree>
    <p:extLst>
      <p:ext uri="{BB962C8B-B14F-4D97-AF65-F5344CB8AC3E}">
        <p14:creationId xmlns:p14="http://schemas.microsoft.com/office/powerpoint/2010/main" val="4111826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Josie</a:t>
            </a:r>
            <a:endParaRPr lang="en-US" b="1"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11</a:t>
            </a:fld>
            <a:endParaRPr lang="en-US" altLang="en-US"/>
          </a:p>
        </p:txBody>
      </p:sp>
    </p:spTree>
    <p:extLst>
      <p:ext uri="{BB962C8B-B14F-4D97-AF65-F5344CB8AC3E}">
        <p14:creationId xmlns:p14="http://schemas.microsoft.com/office/powerpoint/2010/main" val="1727007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dirty="0" smtClean="0"/>
              <a:t>Josie</a:t>
            </a:r>
            <a:endParaRPr lang="en-US" dirty="0" smtClean="0"/>
          </a:p>
          <a:p>
            <a:r>
              <a:rPr lang="en-US" dirty="0" smtClean="0"/>
              <a:t>Year 1 – establish contract with</a:t>
            </a:r>
            <a:r>
              <a:rPr lang="en-US" baseline="0" dirty="0" smtClean="0"/>
              <a:t> Disney</a:t>
            </a:r>
          </a:p>
          <a:p>
            <a:r>
              <a:rPr lang="en-US" baseline="0" dirty="0" smtClean="0"/>
              <a:t>	Identify client interest, work out any requirements they may have</a:t>
            </a:r>
          </a:p>
          <a:p>
            <a:r>
              <a:rPr lang="en-US" baseline="0" dirty="0" smtClean="0"/>
              <a:t>	Determine process for business approval, steps for integration with Disney and application development</a:t>
            </a:r>
          </a:p>
          <a:p>
            <a:r>
              <a:rPr lang="en-US" baseline="0" dirty="0" smtClean="0"/>
              <a:t>	Work out issues including business sponsorship, who would have ownership of the app, security issues, data collection issues, app architecture, integration between the two apps, and the support model for who would support the application and handle maintenance</a:t>
            </a:r>
          </a:p>
          <a:p>
            <a:r>
              <a:rPr lang="en-US" baseline="0" dirty="0" smtClean="0"/>
              <a:t>	Determine funding – potentially use Cigna Innovation funds?</a:t>
            </a:r>
          </a:p>
          <a:p>
            <a:r>
              <a:rPr lang="en-US" baseline="0" dirty="0" smtClean="0"/>
              <a:t>	Get contract signed btw the two companies</a:t>
            </a:r>
            <a:endParaRPr lang="en-US" dirty="0" smtClean="0"/>
          </a:p>
          <a:p>
            <a:endParaRPr lang="en-US" dirty="0" smtClean="0"/>
          </a:p>
          <a:p>
            <a:r>
              <a:rPr lang="en-US" dirty="0" smtClean="0"/>
              <a:t>Year 2 – Application development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	Finish full application development, and add any wanted additional functionality </a:t>
            </a:r>
          </a:p>
          <a:p>
            <a:endParaRPr lang="en-US" dirty="0" smtClean="0"/>
          </a:p>
          <a:p>
            <a:r>
              <a:rPr lang="en-US" dirty="0" smtClean="0"/>
              <a:t>Year 3 – pilot</a:t>
            </a:r>
          </a:p>
          <a:p>
            <a:pPr marL="0" indent="0">
              <a:buFont typeface="+mj-lt"/>
              <a:buNone/>
            </a:pPr>
            <a:r>
              <a:rPr lang="en-US" dirty="0" smtClean="0"/>
              <a:t>6-month pilot with 3,000 cast members who work in the park and Disney health coaches at Disney World in Orlando with monthly feedback reviews</a:t>
            </a:r>
          </a:p>
          <a:p>
            <a:pPr marL="223837" lvl="1" indent="0">
              <a:buFont typeface="+mj-lt"/>
              <a:buNone/>
            </a:pPr>
            <a:r>
              <a:rPr lang="en-US" dirty="0" smtClean="0"/>
              <a:t>Second 6-month pilot with 10,000 cast members in Disney World Orlando, continued monthly feedback reviews</a:t>
            </a:r>
          </a:p>
          <a:p>
            <a:endParaRPr lang="en-US" dirty="0" smtClean="0"/>
          </a:p>
          <a:p>
            <a:r>
              <a:rPr lang="en-US" dirty="0" smtClean="0"/>
              <a:t>Year 4 – deployment to small sub group</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	Deploy app to all cast members in Orlando location, do survey of users and continue to tweak app to their needs</a:t>
            </a:r>
          </a:p>
          <a:p>
            <a:endParaRPr lang="en-US" dirty="0" smtClean="0"/>
          </a:p>
          <a:p>
            <a:r>
              <a:rPr lang="en-US" dirty="0" smtClean="0"/>
              <a:t>Year 5 – deployment to everyone</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	Deploy app to all US cast members, including CA and HI</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12</a:t>
            </a:fld>
            <a:endParaRPr lang="en-US" altLang="en-US"/>
          </a:p>
        </p:txBody>
      </p:sp>
    </p:spTree>
    <p:extLst>
      <p:ext uri="{BB962C8B-B14F-4D97-AF65-F5344CB8AC3E}">
        <p14:creationId xmlns:p14="http://schemas.microsoft.com/office/powerpoint/2010/main" val="390136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Josie</a:t>
            </a:r>
          </a:p>
          <a:p>
            <a:r>
              <a:rPr lang="en-US" dirty="0" smtClean="0"/>
              <a:t>http://www.sherweb.com/blog/total-cost-of-ownership-of-servers-iaas-vs-on-premise/</a:t>
            </a:r>
          </a:p>
          <a:p>
            <a:r>
              <a:rPr lang="en-US" i="0" dirty="0" smtClean="0"/>
              <a:t>Majority of the cost comes from the incentives</a:t>
            </a:r>
            <a:r>
              <a:rPr lang="en-US" i="0" baseline="0" dirty="0" smtClean="0"/>
              <a:t> plan</a:t>
            </a:r>
          </a:p>
          <a:p>
            <a:r>
              <a:rPr lang="en-US" i="0" baseline="0" dirty="0" smtClean="0"/>
              <a:t>Includes developing and maintenance costs along with such things as our testing, and our two pilots</a:t>
            </a:r>
            <a:endParaRPr lang="en-US" i="0" dirty="0" smtClean="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13</a:t>
            </a:fld>
            <a:endParaRPr lang="en-US" altLang="en-US"/>
          </a:p>
        </p:txBody>
      </p:sp>
    </p:spTree>
    <p:extLst>
      <p:ext uri="{BB962C8B-B14F-4D97-AF65-F5344CB8AC3E}">
        <p14:creationId xmlns:p14="http://schemas.microsoft.com/office/powerpoint/2010/main" val="1936018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Josie</a:t>
            </a:r>
            <a:endParaRPr lang="en-US" dirty="0" smtClean="0"/>
          </a:p>
          <a:p>
            <a:r>
              <a:rPr lang="en-US" baseline="0" dirty="0" smtClean="0"/>
              <a:t>Over the course of 5 years this application will save Cigna over $1 million dollars from savings in Melanoma treatment costs</a:t>
            </a:r>
          </a:p>
          <a:p>
            <a:r>
              <a:rPr lang="en-US" baseline="0" dirty="0" smtClean="0"/>
              <a:t>Assuming 50,000 users and a 25% reduction in treatment costs.</a:t>
            </a:r>
          </a:p>
          <a:p>
            <a:endParaRPr lang="en-US" baseline="0" dirty="0" smtClean="0"/>
          </a:p>
          <a:p>
            <a:r>
              <a:rPr lang="en-US" baseline="0" dirty="0" smtClean="0"/>
              <a:t>Moreover, it will save 2,500 of those 50,000 people from dying due to late stage melanoma</a:t>
            </a:r>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Assumes a 25% reduction in treatment costs with </a:t>
            </a:r>
            <a:r>
              <a:rPr lang="en-US" baseline="0" dirty="0" smtClean="0"/>
              <a:t>50,000 users at year 5</a:t>
            </a:r>
          </a:p>
          <a:p>
            <a:r>
              <a:rPr lang="en-US" dirty="0" smtClean="0"/>
              <a:t>Assumes</a:t>
            </a:r>
            <a:r>
              <a:rPr lang="en-US" baseline="0" dirty="0" smtClean="0"/>
              <a:t> 50,000 users,  2% of those in late melanoma, and save 25% of them from our app</a:t>
            </a:r>
            <a:endParaRPr lang="en-US" dirty="0" smtClean="0"/>
          </a:p>
          <a:p>
            <a:endParaRPr lang="en-US" dirty="0" smtClean="0"/>
          </a:p>
          <a:p>
            <a:endParaRPr lang="en-US" dirty="0" smtClean="0"/>
          </a:p>
          <a:p>
            <a:r>
              <a:rPr lang="en-US" dirty="0" smtClean="0"/>
              <a:t>https://www.ncbi.nlm.nih.gov/pmc/articles/PMC4495902/#R16</a:t>
            </a:r>
          </a:p>
          <a:p>
            <a:r>
              <a:rPr lang="en-US" dirty="0" smtClean="0"/>
              <a:t>https://www.aad.org/media/stats/conditions/skin-cancer</a:t>
            </a:r>
          </a:p>
          <a:p>
            <a:r>
              <a:rPr lang="en-US" dirty="0" smtClean="0"/>
              <a:t>https://seer.cancer.gov/archive/csr/1975_2011/browse_csr.php?sectionSEL=3&amp;pageSEL=sect_03_table.08.html#table3</a:t>
            </a:r>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14</a:t>
            </a:fld>
            <a:endParaRPr lang="en-US" altLang="en-US"/>
          </a:p>
        </p:txBody>
      </p:sp>
    </p:spTree>
    <p:extLst>
      <p:ext uri="{BB962C8B-B14F-4D97-AF65-F5344CB8AC3E}">
        <p14:creationId xmlns:p14="http://schemas.microsoft.com/office/powerpoint/2010/main" val="2219526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Josie</a:t>
            </a:r>
            <a:endParaRPr lang="en-US" b="1"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15</a:t>
            </a:fld>
            <a:endParaRPr lang="en-US" altLang="en-US"/>
          </a:p>
        </p:txBody>
      </p:sp>
    </p:spTree>
    <p:extLst>
      <p:ext uri="{BB962C8B-B14F-4D97-AF65-F5344CB8AC3E}">
        <p14:creationId xmlns:p14="http://schemas.microsoft.com/office/powerpoint/2010/main" val="1776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Josie</a:t>
            </a:r>
            <a:endParaRPr lang="en-US" dirty="0" smtClean="0"/>
          </a:p>
          <a:p>
            <a:r>
              <a:rPr lang="en-US" dirty="0" smtClean="0"/>
              <a:t>Very </a:t>
            </a:r>
            <a:r>
              <a:rPr lang="en-US" dirty="0" smtClean="0">
                <a:solidFill>
                  <a:srgbClr val="0065A6"/>
                </a:solidFill>
              </a:rPr>
              <a:t>applicable</a:t>
            </a:r>
            <a:r>
              <a:rPr lang="en-US" dirty="0" smtClean="0"/>
              <a:t> to a wide audience</a:t>
            </a:r>
            <a:r>
              <a:rPr lang="en-US" baseline="0" dirty="0" smtClean="0"/>
              <a:t> - </a:t>
            </a:r>
            <a:r>
              <a:rPr lang="en-US" dirty="0" smtClean="0"/>
              <a:t>Melanoma and sun-care cuts across all ages, genders, ethnicities and locations</a:t>
            </a:r>
          </a:p>
          <a:p>
            <a:r>
              <a:rPr lang="en-US" dirty="0" smtClean="0"/>
              <a:t>Mutual </a:t>
            </a:r>
            <a:r>
              <a:rPr lang="en-US" dirty="0" smtClean="0">
                <a:solidFill>
                  <a:srgbClr val="E35205"/>
                </a:solidFill>
              </a:rPr>
              <a:t>shared benefits </a:t>
            </a:r>
            <a:r>
              <a:rPr lang="en-US" dirty="0" smtClean="0"/>
              <a:t>between Cigna and Disney</a:t>
            </a:r>
          </a:p>
          <a:p>
            <a:pPr lvl="1"/>
            <a:r>
              <a:rPr lang="en-US" dirty="0" smtClean="0"/>
              <a:t>Allows Disney to display their care for their cast members health</a:t>
            </a:r>
          </a:p>
          <a:p>
            <a:pPr lvl="1"/>
            <a:r>
              <a:rPr lang="en-US" dirty="0" smtClean="0"/>
              <a:t>Improved health of their cast members</a:t>
            </a:r>
          </a:p>
          <a:p>
            <a:pPr lvl="2"/>
            <a:r>
              <a:rPr lang="en-US" dirty="0" smtClean="0"/>
              <a:t>Leads to improved cast member efficiency, work ethic and happiness</a:t>
            </a:r>
          </a:p>
          <a:p>
            <a:pPr lvl="1"/>
            <a:r>
              <a:rPr lang="en-US" dirty="0" smtClean="0"/>
              <a:t>Cigna brand awareness and community outreach</a:t>
            </a:r>
          </a:p>
          <a:p>
            <a:pPr lvl="2"/>
            <a:r>
              <a:rPr lang="en-US" dirty="0" smtClean="0"/>
              <a:t>Innovative company with bright ideas and bigger and better health-centric products for our customers</a:t>
            </a:r>
          </a:p>
          <a:p>
            <a:pPr lvl="1"/>
            <a:r>
              <a:rPr lang="en-US" dirty="0" smtClean="0"/>
              <a:t>Saves both companies money!</a:t>
            </a:r>
          </a:p>
          <a:p>
            <a:endParaRPr lang="en-US" baseline="0" dirty="0" smtClean="0"/>
          </a:p>
          <a:p>
            <a:r>
              <a:rPr lang="en-US" baseline="0" dirty="0" smtClean="0"/>
              <a:t>With this application, </a:t>
            </a:r>
            <a:r>
              <a:rPr lang="en-US" baseline="0" dirty="0" err="1" smtClean="0"/>
              <a:t>theres</a:t>
            </a:r>
            <a:r>
              <a:rPr lang="en-US" baseline="0" dirty="0" smtClean="0"/>
              <a:t> no where to go but Up!</a:t>
            </a:r>
          </a:p>
          <a:p>
            <a:r>
              <a:rPr lang="en-US" dirty="0" smtClean="0"/>
              <a:t>Room for growth to include other diseases and conditions,</a:t>
            </a:r>
            <a:r>
              <a:rPr lang="en-US" baseline="0" dirty="0" smtClean="0"/>
              <a:t> </a:t>
            </a:r>
            <a:r>
              <a:rPr lang="en-US" dirty="0" err="1" smtClean="0"/>
              <a:t>Eg</a:t>
            </a:r>
            <a:r>
              <a:rPr lang="en-US" dirty="0" smtClean="0"/>
              <a:t>. Asthma with pollution levels and dust or pollen counts</a:t>
            </a:r>
          </a:p>
          <a:p>
            <a:r>
              <a:rPr lang="en-US" dirty="0" smtClean="0"/>
              <a:t>Additional health-related reminder,</a:t>
            </a:r>
            <a:r>
              <a:rPr lang="en-US" baseline="0" dirty="0" smtClean="0"/>
              <a:t> </a:t>
            </a:r>
            <a:r>
              <a:rPr lang="en-US" dirty="0" err="1" smtClean="0"/>
              <a:t>Eg</a:t>
            </a:r>
            <a:r>
              <a:rPr lang="en-US" dirty="0" smtClean="0"/>
              <a:t>. Drinking water</a:t>
            </a:r>
          </a:p>
          <a:p>
            <a:r>
              <a:rPr lang="en-US" dirty="0" smtClean="0"/>
              <a:t>Additional self-check walkthroughs for other cancers or conditions</a:t>
            </a:r>
            <a:r>
              <a:rPr lang="en-US" baseline="0" dirty="0" smtClean="0"/>
              <a:t> </a:t>
            </a:r>
            <a:r>
              <a:rPr lang="en-US" dirty="0" err="1" smtClean="0"/>
              <a:t>Eg</a:t>
            </a:r>
            <a:r>
              <a:rPr lang="en-US" dirty="0" smtClean="0"/>
              <a:t>. For ticks or breast cancer</a:t>
            </a:r>
          </a:p>
          <a:p>
            <a:r>
              <a:rPr lang="en-US" dirty="0" smtClean="0"/>
              <a:t>Expand customer base,</a:t>
            </a:r>
            <a:r>
              <a:rPr lang="en-US" baseline="0" dirty="0" smtClean="0"/>
              <a:t> </a:t>
            </a:r>
            <a:r>
              <a:rPr lang="en-US" dirty="0" smtClean="0"/>
              <a:t>Integrate with other clients</a:t>
            </a:r>
          </a:p>
          <a:p>
            <a:endParaRPr lang="en-US"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16</a:t>
            </a:fld>
            <a:endParaRPr lang="en-US" altLang="en-US"/>
          </a:p>
        </p:txBody>
      </p:sp>
    </p:spTree>
    <p:extLst>
      <p:ext uri="{BB962C8B-B14F-4D97-AF65-F5344CB8AC3E}">
        <p14:creationId xmlns:p14="http://schemas.microsoft.com/office/powerpoint/2010/main" val="2172784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t>Cigna’s mission is to</a:t>
            </a:r>
            <a:r>
              <a:rPr lang="en-US" baseline="0" dirty="0" smtClean="0"/>
              <a:t> improve the health, well being and sense of security of those we serve, and </a:t>
            </a:r>
            <a:r>
              <a:rPr lang="en-US" baseline="0" dirty="0" err="1" smtClean="0"/>
              <a:t>yoUV</a:t>
            </a:r>
            <a:r>
              <a:rPr lang="en-US" baseline="0" dirty="0" smtClean="0"/>
              <a:t> allows Cigna to really hit home on that message. By utilizing our innovative, proactive, and preventative application and partnering with great clients like Disney, we can save money, provide innovative technology solutions to solve today’s pressing problems and most importantly improve the health, security and overall wellbeing of our community.</a:t>
            </a:r>
            <a:endParaRPr lang="en-US" dirty="0" smtClean="0"/>
          </a:p>
          <a:p>
            <a:endParaRPr lang="en-US" baseline="0" dirty="0" smtClean="0"/>
          </a:p>
          <a:p>
            <a:r>
              <a:rPr lang="en-US" baseline="0" dirty="0" smtClean="0"/>
              <a:t>Thank you for your time and with that I would like to invite up the rest of the innovators team to take your questions</a:t>
            </a:r>
            <a:endParaRPr lang="en-US"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17</a:t>
            </a:fld>
            <a:endParaRPr lang="en-US" altLang="en-US"/>
          </a:p>
        </p:txBody>
      </p:sp>
    </p:spTree>
    <p:extLst>
      <p:ext uri="{BB962C8B-B14F-4D97-AF65-F5344CB8AC3E}">
        <p14:creationId xmlns:p14="http://schemas.microsoft.com/office/powerpoint/2010/main" val="1877804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Josie</a:t>
            </a:r>
            <a:endParaRPr lang="en-US" dirty="0" smtClean="0"/>
          </a:p>
          <a:p>
            <a:r>
              <a:rPr lang="en-US" dirty="0" smtClean="0"/>
              <a:t>Cost of melanoma varies</a:t>
            </a:r>
            <a:r>
              <a:rPr lang="en-US" baseline="0" dirty="0" smtClean="0"/>
              <a:t> by stage, treating more advanced stages is more expensive</a:t>
            </a:r>
            <a:endParaRPr lang="en-US" dirty="0" smtClean="0"/>
          </a:p>
          <a:p>
            <a:r>
              <a:rPr lang="en-US" dirty="0" smtClean="0"/>
              <a:t>Assumes a 25% reduction in treatment costs and</a:t>
            </a:r>
            <a:r>
              <a:rPr lang="en-US" baseline="0" dirty="0" smtClean="0"/>
              <a:t> 50,000 users at year 5</a:t>
            </a:r>
            <a:endParaRPr lang="en-US" dirty="0" smtClean="0"/>
          </a:p>
          <a:p>
            <a:endParaRPr lang="en-US" dirty="0" smtClean="0"/>
          </a:p>
          <a:p>
            <a:r>
              <a:rPr lang="en-US" dirty="0" smtClean="0"/>
              <a:t>https://www.ncbi.nlm.nih.gov/pmc/articles/PMC4495902/#R16</a:t>
            </a:r>
          </a:p>
          <a:p>
            <a:r>
              <a:rPr lang="en-US" dirty="0" smtClean="0"/>
              <a:t>https://www.aad.org/media/stats/conditions/skin-cancer</a:t>
            </a:r>
          </a:p>
          <a:p>
            <a:r>
              <a:rPr lang="en-US" dirty="0" smtClean="0"/>
              <a:t>https://seer.cancer.gov/archive/csr/1975_2011/browse_csr.php?sectionSEL=3&amp;pageSEL=sect_03_table.08.html#table3</a:t>
            </a:r>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22</a:t>
            </a:fld>
            <a:endParaRPr lang="en-US" altLang="en-US"/>
          </a:p>
        </p:txBody>
      </p:sp>
    </p:spTree>
    <p:extLst>
      <p:ext uri="{BB962C8B-B14F-4D97-AF65-F5344CB8AC3E}">
        <p14:creationId xmlns:p14="http://schemas.microsoft.com/office/powerpoint/2010/main" val="1971317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23</a:t>
            </a:fld>
            <a:endParaRPr lang="en-US" altLang="en-US"/>
          </a:p>
        </p:txBody>
      </p:sp>
    </p:spTree>
    <p:extLst>
      <p:ext uri="{BB962C8B-B14F-4D97-AF65-F5344CB8AC3E}">
        <p14:creationId xmlns:p14="http://schemas.microsoft.com/office/powerpoint/2010/main" val="1507650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Phil</a:t>
            </a:r>
            <a:endParaRPr lang="en-US" b="1"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2</a:t>
            </a:fld>
            <a:endParaRPr lang="en-US" altLang="en-US"/>
          </a:p>
        </p:txBody>
      </p:sp>
    </p:spTree>
    <p:extLst>
      <p:ext uri="{BB962C8B-B14F-4D97-AF65-F5344CB8AC3E}">
        <p14:creationId xmlns:p14="http://schemas.microsoft.com/office/powerpoint/2010/main" val="119698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Sal</a:t>
            </a:r>
            <a:endParaRPr lang="en-US" b="1"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3</a:t>
            </a:fld>
            <a:endParaRPr lang="en-US" altLang="en-US"/>
          </a:p>
        </p:txBody>
      </p:sp>
    </p:spTree>
    <p:extLst>
      <p:ext uri="{BB962C8B-B14F-4D97-AF65-F5344CB8AC3E}">
        <p14:creationId xmlns:p14="http://schemas.microsoft.com/office/powerpoint/2010/main" val="285070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Sal</a:t>
            </a:r>
          </a:p>
          <a:p>
            <a:r>
              <a:rPr lang="en-US" dirty="0" smtClean="0"/>
              <a:t>For places like Disney, who make their living off of all of this fun in the sun, there is a huge</a:t>
            </a:r>
            <a:r>
              <a:rPr lang="en-US" baseline="0" dirty="0" smtClean="0"/>
              <a:t> risk to their employees of skin cancer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1. </a:t>
            </a:r>
            <a:r>
              <a:rPr lang="en-US" dirty="0" smtClean="0"/>
              <a:t>Disney has over </a:t>
            </a:r>
            <a:r>
              <a:rPr lang="en-US" dirty="0" smtClean="0">
                <a:solidFill>
                  <a:srgbClr val="0065A6"/>
                </a:solidFill>
              </a:rPr>
              <a:t>70,000 Cast Members </a:t>
            </a:r>
            <a:r>
              <a:rPr lang="en-US" dirty="0" smtClean="0"/>
              <a:t>in Florida</a:t>
            </a:r>
          </a:p>
          <a:p>
            <a:r>
              <a:rPr lang="en-US" baseline="0" dirty="0" smtClean="0"/>
              <a:t>2. </a:t>
            </a:r>
            <a:r>
              <a:rPr lang="en-US" dirty="0" smtClean="0"/>
              <a:t>Park workers typically work 6 days a week, 8 – 10 hours per shift</a:t>
            </a:r>
          </a:p>
          <a:p>
            <a:pPr lvl="1"/>
            <a:r>
              <a:rPr lang="en-US" dirty="0" smtClean="0">
                <a:solidFill>
                  <a:srgbClr val="E35205"/>
                </a:solidFill>
              </a:rPr>
              <a:t>55+ hours </a:t>
            </a:r>
            <a:r>
              <a:rPr lang="en-US" dirty="0" smtClean="0"/>
              <a:t>of sun exposure a week, </a:t>
            </a:r>
            <a:r>
              <a:rPr lang="en-US" dirty="0" smtClean="0">
                <a:solidFill>
                  <a:srgbClr val="E35205"/>
                </a:solidFill>
              </a:rPr>
              <a:t>220+ hours </a:t>
            </a:r>
            <a:r>
              <a:rPr lang="en-US" dirty="0" smtClean="0"/>
              <a:t>a month, </a:t>
            </a:r>
            <a:r>
              <a:rPr lang="en-US" dirty="0" smtClean="0">
                <a:solidFill>
                  <a:srgbClr val="E35205"/>
                </a:solidFill>
              </a:rPr>
              <a:t>2,640+ hours</a:t>
            </a:r>
            <a:r>
              <a:rPr lang="en-US" dirty="0" smtClean="0"/>
              <a:t> a year</a:t>
            </a:r>
          </a:p>
          <a:p>
            <a:pPr lvl="1"/>
            <a:r>
              <a:rPr lang="en-US" dirty="0" smtClean="0"/>
              <a:t>Many jobs are located in </a:t>
            </a:r>
            <a:r>
              <a:rPr lang="en-US" dirty="0" smtClean="0">
                <a:solidFill>
                  <a:srgbClr val="0065A6"/>
                </a:solidFill>
              </a:rPr>
              <a:t>direct sunlight </a:t>
            </a:r>
            <a:r>
              <a:rPr lang="en-US" dirty="0" smtClean="0"/>
              <a:t>with no cover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3. </a:t>
            </a:r>
            <a:r>
              <a:rPr lang="en-US" dirty="0" smtClean="0">
                <a:solidFill>
                  <a:srgbClr val="E35205"/>
                </a:solidFill>
              </a:rPr>
              <a:t>No current </a:t>
            </a:r>
            <a:r>
              <a:rPr lang="en-US" dirty="0" smtClean="0"/>
              <a:t>Disney sun-care or melanoma prevention-centric initiatives for Cast Members</a:t>
            </a:r>
          </a:p>
          <a:p>
            <a:endParaRPr lang="en-US" baseline="0" dirty="0" smtClean="0"/>
          </a:p>
          <a:p>
            <a:r>
              <a:rPr lang="en-US" baseline="0" dirty="0" smtClean="0"/>
              <a:t>But clearly, Disney cares about the health of their cast members…</a:t>
            </a:r>
          </a:p>
          <a:p>
            <a:endParaRPr lang="en-US" baseline="0" dirty="0" smtClean="0"/>
          </a:p>
          <a:p>
            <a:r>
              <a:rPr lang="en-US" dirty="0" smtClean="0"/>
              <a:t>http://wdwnews.com/fact-sheets/2014/10/31/walt-disney-world-fun-facts/</a:t>
            </a:r>
          </a:p>
          <a:p>
            <a:r>
              <a:rPr lang="en-US" dirty="0" smtClean="0"/>
              <a:t>http://cp.disneycareers.com/en/onboarding/fl/working-here/overview/</a:t>
            </a:r>
            <a:endParaRPr lang="en-US"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4</a:t>
            </a:fld>
            <a:endParaRPr lang="en-US" altLang="en-US"/>
          </a:p>
        </p:txBody>
      </p:sp>
    </p:spTree>
    <p:extLst>
      <p:ext uri="{BB962C8B-B14F-4D97-AF65-F5344CB8AC3E}">
        <p14:creationId xmlns:p14="http://schemas.microsoft.com/office/powerpoint/2010/main" val="4241761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Sal</a:t>
            </a:r>
          </a:p>
          <a:p>
            <a:endParaRPr lang="en-US" dirty="0" smtClean="0"/>
          </a:p>
          <a:p>
            <a:r>
              <a:rPr lang="en-US" dirty="0" smtClean="0"/>
              <a:t>Inform users about UV and sun strength,</a:t>
            </a:r>
            <a:r>
              <a:rPr lang="en-US" baseline="0" dirty="0" smtClean="0"/>
              <a:t> </a:t>
            </a:r>
            <a:r>
              <a:rPr lang="en-US" dirty="0" smtClean="0"/>
              <a:t>Educational, promotes melanoma awareness,</a:t>
            </a:r>
            <a:r>
              <a:rPr lang="en-US" baseline="0" dirty="0" smtClean="0"/>
              <a:t> </a:t>
            </a:r>
            <a:r>
              <a:rPr lang="en-US" dirty="0" smtClean="0"/>
              <a:t>Aides in active melanoma prevention efforts (self check walkthroughs and mole tracking)</a:t>
            </a:r>
          </a:p>
          <a:p>
            <a:r>
              <a:rPr lang="en-US" dirty="0" smtClean="0"/>
              <a:t>Personalized to user’s skin type and preferences</a:t>
            </a:r>
          </a:p>
          <a:p>
            <a:r>
              <a:rPr lang="en-US" dirty="0" smtClean="0"/>
              <a:t>Easy to use, integrated, convenient</a:t>
            </a:r>
          </a:p>
          <a:p>
            <a:r>
              <a:rPr lang="en-US" dirty="0" smtClean="0"/>
              <a:t>Incentivizes use through linking to Cigna insurance benefits and Disney rewards/benefits (one day off a year)</a:t>
            </a:r>
          </a:p>
          <a:p>
            <a:endParaRPr lang="en-US"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5</a:t>
            </a:fld>
            <a:endParaRPr lang="en-US" altLang="en-US"/>
          </a:p>
        </p:txBody>
      </p:sp>
    </p:spTree>
    <p:extLst>
      <p:ext uri="{BB962C8B-B14F-4D97-AF65-F5344CB8AC3E}">
        <p14:creationId xmlns:p14="http://schemas.microsoft.com/office/powerpoint/2010/main" val="101641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Sal </a:t>
            </a:r>
            <a:endParaRPr lang="en-US" b="0" dirty="0" smtClean="0"/>
          </a:p>
          <a:p>
            <a:endParaRPr lang="en-US" b="0" dirty="0" smtClean="0"/>
          </a:p>
          <a:p>
            <a:r>
              <a:rPr lang="en-US" b="0" dirty="0" smtClean="0"/>
              <a:t>Jane</a:t>
            </a:r>
            <a:r>
              <a:rPr lang="en-US" b="0" baseline="0" dirty="0" smtClean="0"/>
              <a:t> is working this summer in Orlando, working the safari in the Animal Kingdom.</a:t>
            </a:r>
          </a:p>
          <a:p>
            <a:endParaRPr lang="en-US" b="0" baseline="0" dirty="0" smtClean="0"/>
          </a:p>
          <a:p>
            <a:r>
              <a:rPr lang="en-US" b="0" baseline="0" dirty="0" smtClean="0"/>
              <a:t>However, she won’t be able to take her trusty umbrella with her to protect her against the harsh sun.</a:t>
            </a:r>
          </a:p>
          <a:p>
            <a:endParaRPr lang="en-US" b="0" baseline="0" dirty="0" smtClean="0"/>
          </a:p>
          <a:p>
            <a:r>
              <a:rPr lang="en-US" b="0" baseline="0" dirty="0" smtClean="0"/>
              <a:t>Recently, she has traded in her notebook for an iPhone and wants to use it to help keep her skin healthy. </a:t>
            </a:r>
            <a:endParaRPr lang="en-US" b="1"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6</a:t>
            </a:fld>
            <a:endParaRPr lang="en-US" altLang="en-US"/>
          </a:p>
        </p:txBody>
      </p:sp>
    </p:spTree>
    <p:extLst>
      <p:ext uri="{BB962C8B-B14F-4D97-AF65-F5344CB8AC3E}">
        <p14:creationId xmlns:p14="http://schemas.microsoft.com/office/powerpoint/2010/main" val="9281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Brian</a:t>
            </a:r>
            <a:endParaRPr lang="en-US" b="1"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7</a:t>
            </a:fld>
            <a:endParaRPr lang="en-US" altLang="en-US"/>
          </a:p>
        </p:txBody>
      </p:sp>
    </p:spTree>
    <p:extLst>
      <p:ext uri="{BB962C8B-B14F-4D97-AF65-F5344CB8AC3E}">
        <p14:creationId xmlns:p14="http://schemas.microsoft.com/office/powerpoint/2010/main" val="1818093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Phil</a:t>
            </a:r>
            <a:endParaRPr lang="en-US" b="1"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8</a:t>
            </a:fld>
            <a:endParaRPr lang="en-US" altLang="en-US"/>
          </a:p>
        </p:txBody>
      </p:sp>
    </p:spTree>
    <p:extLst>
      <p:ext uri="{BB962C8B-B14F-4D97-AF65-F5344CB8AC3E}">
        <p14:creationId xmlns:p14="http://schemas.microsoft.com/office/powerpoint/2010/main" val="1008116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a:t>
            </a:r>
            <a:endParaRPr lang="en-US" dirty="0"/>
          </a:p>
        </p:txBody>
      </p:sp>
      <p:sp>
        <p:nvSpPr>
          <p:cNvPr id="4" name="Slide Number Placeholder 3"/>
          <p:cNvSpPr>
            <a:spLocks noGrp="1"/>
          </p:cNvSpPr>
          <p:nvPr>
            <p:ph type="sldNum" sz="quarter" idx="10"/>
          </p:nvPr>
        </p:nvSpPr>
        <p:spPr/>
        <p:txBody>
          <a:bodyPr/>
          <a:lstStyle/>
          <a:p>
            <a:fld id="{DECE3B9E-6574-462E-B6D1-39C8693FFF93}" type="slidenum">
              <a:rPr lang="en-US" altLang="en-US" smtClean="0"/>
              <a:pPr/>
              <a:t>9</a:t>
            </a:fld>
            <a:endParaRPr lang="en-US" altLang="en-US"/>
          </a:p>
        </p:txBody>
      </p:sp>
    </p:spTree>
    <p:extLst>
      <p:ext uri="{BB962C8B-B14F-4D97-AF65-F5344CB8AC3E}">
        <p14:creationId xmlns:p14="http://schemas.microsoft.com/office/powerpoint/2010/main" val="2904872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rot="5400000">
            <a:off x="4053880" y="-848479"/>
            <a:ext cx="1053703" cy="9170988"/>
          </a:xfrm>
          <a:prstGeom prst="rect">
            <a:avLst/>
          </a:prstGeom>
          <a:solidFill>
            <a:srgbClr val="F68621"/>
          </a:solidFill>
          <a:ln w="349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a typeface="ＭＳ Ｐゴシック" pitchFamily="34" charset="-128"/>
            </a:endParaRPr>
          </a:p>
        </p:txBody>
      </p:sp>
      <p:sp>
        <p:nvSpPr>
          <p:cNvPr id="5" name="Rectangle 4"/>
          <p:cNvSpPr/>
          <p:nvPr userDrawn="1"/>
        </p:nvSpPr>
        <p:spPr bwMode="auto">
          <a:xfrm rot="5400000">
            <a:off x="3170121" y="-2773240"/>
            <a:ext cx="2795821" cy="9170988"/>
          </a:xfrm>
          <a:prstGeom prst="rect">
            <a:avLst/>
          </a:prstGeom>
          <a:solidFill>
            <a:srgbClr val="E35205"/>
          </a:solidFill>
          <a:ln w="349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a typeface="ＭＳ Ｐゴシック" pitchFamily="34" charset="-128"/>
            </a:endParaRPr>
          </a:p>
        </p:txBody>
      </p:sp>
      <p:sp>
        <p:nvSpPr>
          <p:cNvPr id="10242" name="Title Placeholder 1"/>
          <p:cNvSpPr>
            <a:spLocks noGrp="1"/>
          </p:cNvSpPr>
          <p:nvPr>
            <p:ph type="ctrTitle"/>
          </p:nvPr>
        </p:nvSpPr>
        <p:spPr>
          <a:xfrm>
            <a:off x="457200" y="871197"/>
            <a:ext cx="8191948" cy="2011572"/>
          </a:xfrm>
          <a:prstGeom prst="rect">
            <a:avLst/>
          </a:prstGeom>
        </p:spPr>
        <p:txBody>
          <a:bodyPr anchor="b"/>
          <a:lstStyle>
            <a:lvl1pPr>
              <a:lnSpc>
                <a:spcPts val="4800"/>
              </a:lnSpc>
              <a:defRPr sz="4800" b="1" cap="all" baseline="0">
                <a:solidFill>
                  <a:srgbClr val="FFFFFF"/>
                </a:solidFill>
                <a:latin typeface="Arial" charset="0"/>
              </a:defRPr>
            </a:lvl1pPr>
          </a:lstStyle>
          <a:p>
            <a:r>
              <a:rPr lang="en-US" smtClean="0"/>
              <a:t>Click to edit Master title style</a:t>
            </a:r>
            <a:endParaRPr lang="en-US" dirty="0"/>
          </a:p>
        </p:txBody>
      </p:sp>
      <p:sp>
        <p:nvSpPr>
          <p:cNvPr id="10243" name="Text Placeholder 2"/>
          <p:cNvSpPr>
            <a:spLocks noGrp="1"/>
          </p:cNvSpPr>
          <p:nvPr>
            <p:ph type="subTitle" idx="1" hasCustomPrompt="1"/>
          </p:nvPr>
        </p:nvSpPr>
        <p:spPr>
          <a:xfrm>
            <a:off x="457200" y="3210163"/>
            <a:ext cx="6434138" cy="1053704"/>
          </a:xfrm>
        </p:spPr>
        <p:txBody>
          <a:bodyPr anchor="ctr"/>
          <a:lstStyle>
            <a:lvl1pPr marL="0" indent="0">
              <a:lnSpc>
                <a:spcPts val="2200"/>
              </a:lnSpc>
              <a:buFont typeface="Arial" charset="0"/>
              <a:buNone/>
              <a:defRPr sz="2000" b="0">
                <a:solidFill>
                  <a:schemeClr val="bg1"/>
                </a:solidFill>
                <a:latin typeface="Arial" charset="0"/>
              </a:defRPr>
            </a:lvl1pPr>
          </a:lstStyle>
          <a:p>
            <a:r>
              <a:rPr lang="en-US" dirty="0" smtClean="0"/>
              <a:t>Click to edit master subtitle style</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55752"/>
          <a:stretch/>
        </p:blipFill>
        <p:spPr>
          <a:xfrm>
            <a:off x="6880225" y="4314889"/>
            <a:ext cx="2046288" cy="850899"/>
          </a:xfrm>
          <a:prstGeom prst="rect">
            <a:avLst/>
          </a:prstGeom>
        </p:spPr>
      </p:pic>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44659" t="30410" r="-6860" b="10635"/>
          <a:stretch/>
        </p:blipFill>
        <p:spPr>
          <a:xfrm>
            <a:off x="377825" y="4578413"/>
            <a:ext cx="2876549" cy="50165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04341" y="4452009"/>
            <a:ext cx="1375884" cy="576657"/>
          </a:xfrm>
          <a:prstGeom prst="rect">
            <a:avLst/>
          </a:prstGeom>
        </p:spPr>
      </p:pic>
    </p:spTree>
    <p:extLst>
      <p:ext uri="{BB962C8B-B14F-4D97-AF65-F5344CB8AC3E}">
        <p14:creationId xmlns:p14="http://schemas.microsoft.com/office/powerpoint/2010/main" val="29002927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p:cNvSpPr/>
          <p:nvPr userDrawn="1"/>
        </p:nvSpPr>
        <p:spPr bwMode="auto">
          <a:xfrm rot="5400000">
            <a:off x="2977236" y="-2982000"/>
            <a:ext cx="3210163" cy="9174163"/>
          </a:xfrm>
          <a:prstGeom prst="rect">
            <a:avLst/>
          </a:prstGeom>
          <a:solidFill>
            <a:srgbClr val="E35205"/>
          </a:solidFill>
          <a:ln w="349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a typeface="ＭＳ Ｐゴシック" pitchFamily="34" charset="-128"/>
            </a:endParaRPr>
          </a:p>
        </p:txBody>
      </p:sp>
      <p:sp>
        <p:nvSpPr>
          <p:cNvPr id="5" name="Rectangle 4"/>
          <p:cNvSpPr/>
          <p:nvPr userDrawn="1"/>
        </p:nvSpPr>
        <p:spPr bwMode="auto">
          <a:xfrm rot="5400000">
            <a:off x="4053880" y="-848479"/>
            <a:ext cx="1053703" cy="9170988"/>
          </a:xfrm>
          <a:prstGeom prst="rect">
            <a:avLst/>
          </a:prstGeom>
          <a:solidFill>
            <a:srgbClr val="F68621"/>
          </a:solidFill>
          <a:ln w="349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a typeface="ＭＳ Ｐゴシック" pitchFamily="34" charset="-128"/>
            </a:endParaRPr>
          </a:p>
        </p:txBody>
      </p:sp>
      <p:sp>
        <p:nvSpPr>
          <p:cNvPr id="7" name="Text Placeholder 2"/>
          <p:cNvSpPr>
            <a:spLocks noGrp="1"/>
          </p:cNvSpPr>
          <p:nvPr>
            <p:ph type="subTitle" idx="1" hasCustomPrompt="1"/>
          </p:nvPr>
        </p:nvSpPr>
        <p:spPr>
          <a:xfrm>
            <a:off x="457200" y="3210163"/>
            <a:ext cx="7696200" cy="1053704"/>
          </a:xfrm>
        </p:spPr>
        <p:txBody>
          <a:bodyPr anchor="ctr"/>
          <a:lstStyle>
            <a:lvl1pPr marL="0" indent="0">
              <a:lnSpc>
                <a:spcPts val="2200"/>
              </a:lnSpc>
              <a:buFont typeface="Arial" charset="0"/>
              <a:buNone/>
              <a:defRPr sz="2000" b="0">
                <a:solidFill>
                  <a:schemeClr val="bg1"/>
                </a:solidFill>
                <a:latin typeface="Arial" charset="0"/>
              </a:defRPr>
            </a:lvl1pPr>
          </a:lstStyle>
          <a:p>
            <a:r>
              <a:rPr lang="en-US" dirty="0" smtClean="0"/>
              <a:t>Click to edit master subtitle style</a:t>
            </a:r>
            <a:endParaRPr lang="en-US" dirty="0"/>
          </a:p>
        </p:txBody>
      </p:sp>
      <p:sp>
        <p:nvSpPr>
          <p:cNvPr id="8" name="Title Placeholder 1"/>
          <p:cNvSpPr>
            <a:spLocks noGrp="1"/>
          </p:cNvSpPr>
          <p:nvPr>
            <p:ph type="ctrTitle"/>
          </p:nvPr>
        </p:nvSpPr>
        <p:spPr>
          <a:xfrm>
            <a:off x="452439" y="2143364"/>
            <a:ext cx="8716962" cy="717948"/>
          </a:xfrm>
          <a:prstGeom prst="rect">
            <a:avLst/>
          </a:prstGeom>
        </p:spPr>
        <p:txBody>
          <a:bodyPr anchor="b"/>
          <a:lstStyle>
            <a:lvl1pPr>
              <a:lnSpc>
                <a:spcPts val="4000"/>
              </a:lnSpc>
              <a:defRPr sz="3800" b="1" cap="all" baseline="0">
                <a:solidFill>
                  <a:srgbClr val="FFFFFF"/>
                </a:solidFill>
                <a:latin typeface="Arial" charset="0"/>
              </a:defRPr>
            </a:lvl1pPr>
          </a:lstStyle>
          <a:p>
            <a:r>
              <a:rPr lang="en-US" smtClean="0"/>
              <a:t>Click to edit Master title style</a:t>
            </a:r>
            <a:endParaRPr lang="en-US" dirty="0"/>
          </a:p>
        </p:txBody>
      </p:sp>
      <p:sp>
        <p:nvSpPr>
          <p:cNvPr id="6" name="Slide Number Placeholder 5"/>
          <p:cNvSpPr>
            <a:spLocks noGrp="1"/>
          </p:cNvSpPr>
          <p:nvPr>
            <p:ph type="sldNum" sz="quarter" idx="10"/>
          </p:nvPr>
        </p:nvSpPr>
        <p:spPr/>
        <p:txBody>
          <a:bodyPr/>
          <a:lstStyle>
            <a:lvl1pPr>
              <a:defRPr/>
            </a:lvl1pPr>
          </a:lstStyle>
          <a:p>
            <a:fld id="{C8C01F01-A601-4FE5-8E71-6675F782C625}" type="slidenum">
              <a:rPr lang="en-US" altLang="en-US"/>
              <a:pPr/>
              <a:t>‹#›</a:t>
            </a:fld>
            <a:endParaRPr lang="en-US" altLang="en-US"/>
          </a:p>
        </p:txBody>
      </p:sp>
      <p:sp>
        <p:nvSpPr>
          <p:cNvPr id="9" name="Rectangle 7"/>
          <p:cNvSpPr>
            <a:spLocks noGrp="1" noChangeArrowheads="1"/>
          </p:cNvSpPr>
          <p:nvPr>
            <p:ph type="ftr" sz="quarter" idx="11"/>
          </p:nvPr>
        </p:nvSpPr>
        <p:spPr/>
        <p:txBody>
          <a:bodyPr/>
          <a:lstStyle>
            <a:lvl1pPr>
              <a:defRPr/>
            </a:lvl1pPr>
          </a:lstStyle>
          <a:p>
            <a:r>
              <a:rPr lang="en-US" altLang="en-US" dirty="0" smtClean="0"/>
              <a:t>Confidential, unpublished property of Cigna. Do not duplicate or distribute. Use and distribution limited solely to authorized personnel. © 2017 Cigna</a:t>
            </a:r>
            <a:endParaRPr lang="en-US" alt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04341" y="4452009"/>
            <a:ext cx="1375884" cy="576657"/>
          </a:xfrm>
          <a:prstGeom prst="rect">
            <a:avLst/>
          </a:prstGeom>
        </p:spPr>
      </p:pic>
    </p:spTree>
    <p:extLst>
      <p:ext uri="{BB962C8B-B14F-4D97-AF65-F5344CB8AC3E}">
        <p14:creationId xmlns:p14="http://schemas.microsoft.com/office/powerpoint/2010/main" val="22035789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29768" y="1200150"/>
            <a:ext cx="8229600" cy="3200400"/>
          </a:xfrm>
        </p:spPr>
        <p:txBody>
          <a:bodyPr/>
          <a:lstStyle>
            <a:lvl1pPr marL="230188" indent="-230188">
              <a:buClr>
                <a:schemeClr val="tx1"/>
              </a:buClr>
              <a:buFont typeface="Arial" panose="020B0604020202020204"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hasCustomPrompt="1"/>
          </p:nvPr>
        </p:nvSpPr>
        <p:spPr>
          <a:xfrm>
            <a:off x="425006" y="205979"/>
            <a:ext cx="8229600" cy="484584"/>
          </a:xfrm>
        </p:spPr>
        <p:txBody>
          <a:bodyPr/>
          <a:lstStyle>
            <a:lvl1pPr>
              <a:defRPr sz="2000" cap="none">
                <a:solidFill>
                  <a:srgbClr val="0065A6"/>
                </a:solidFill>
              </a:defRPr>
            </a:lvl1pPr>
          </a:lstStyle>
          <a:p>
            <a:r>
              <a:rPr lang="en-US" dirty="0" smtClean="0"/>
              <a:t>Click to edit master title style</a:t>
            </a:r>
            <a:endParaRPr lang="en-US" dirty="0"/>
          </a:p>
        </p:txBody>
      </p:sp>
      <p:sp>
        <p:nvSpPr>
          <p:cNvPr id="4" name="Slide Number Placeholder 5"/>
          <p:cNvSpPr>
            <a:spLocks noGrp="1"/>
          </p:cNvSpPr>
          <p:nvPr>
            <p:ph type="sldNum" sz="quarter" idx="10"/>
          </p:nvPr>
        </p:nvSpPr>
        <p:spPr>
          <a:ln/>
        </p:spPr>
        <p:txBody>
          <a:bodyPr/>
          <a:lstStyle>
            <a:lvl1pPr>
              <a:defRPr/>
            </a:lvl1pPr>
          </a:lstStyle>
          <a:p>
            <a:fld id="{38EC0547-4173-4FD2-B3AD-CE0209F6F09F}" type="slidenum">
              <a:rPr lang="en-US" altLang="en-US"/>
              <a:pPr/>
              <a:t>‹#›</a:t>
            </a:fld>
            <a:endParaRPr lang="en-US" altLang="en-US"/>
          </a:p>
        </p:txBody>
      </p:sp>
      <p:sp>
        <p:nvSpPr>
          <p:cNvPr id="5" name="Rectangle 7"/>
          <p:cNvSpPr>
            <a:spLocks noGrp="1" noChangeArrowheads="1"/>
          </p:cNvSpPr>
          <p:nvPr>
            <p:ph type="ftr" sz="quarter" idx="11"/>
          </p:nvPr>
        </p:nvSpPr>
        <p:spPr>
          <a:ln/>
        </p:spPr>
        <p:txBody>
          <a:bodyPr/>
          <a:lstStyle>
            <a:lvl1pPr>
              <a:defRPr/>
            </a:lvl1pPr>
          </a:lstStyle>
          <a:p>
            <a:r>
              <a:rPr lang="en-US" altLang="en-US" dirty="0" smtClean="0"/>
              <a:t>Confidential, unpublished property of Cigna. Do not duplicate or distribute. Use and distribution limited solely to authorized personnel. © 2017 Cigna</a:t>
            </a:r>
            <a:endParaRPr lang="en-US" alt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688" y="4374724"/>
            <a:ext cx="1375884" cy="576657"/>
          </a:xfrm>
          <a:prstGeom prst="rect">
            <a:avLst/>
          </a:prstGeom>
        </p:spPr>
      </p:pic>
    </p:spTree>
    <p:extLst>
      <p:ext uri="{BB962C8B-B14F-4D97-AF65-F5344CB8AC3E}">
        <p14:creationId xmlns:p14="http://schemas.microsoft.com/office/powerpoint/2010/main" val="13938247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25006" y="205979"/>
            <a:ext cx="8229600" cy="484584"/>
          </a:xfrm>
        </p:spPr>
        <p:txBody>
          <a:bodyPr/>
          <a:lstStyle>
            <a:lvl1pPr>
              <a:defRPr sz="2000" cap="none">
                <a:solidFill>
                  <a:srgbClr val="0065A6"/>
                </a:solidFill>
              </a:defRPr>
            </a:lvl1pPr>
          </a:lstStyle>
          <a:p>
            <a:r>
              <a:rPr lang="en-US" dirty="0" smtClean="0"/>
              <a:t>Click to edit master title style</a:t>
            </a:r>
            <a:endParaRPr lang="en-US" dirty="0"/>
          </a:p>
        </p:txBody>
      </p:sp>
      <p:sp>
        <p:nvSpPr>
          <p:cNvPr id="3" name="Slide Number Placeholder 5"/>
          <p:cNvSpPr>
            <a:spLocks noGrp="1"/>
          </p:cNvSpPr>
          <p:nvPr>
            <p:ph type="sldNum" sz="quarter" idx="10"/>
          </p:nvPr>
        </p:nvSpPr>
        <p:spPr>
          <a:ln/>
        </p:spPr>
        <p:txBody>
          <a:bodyPr/>
          <a:lstStyle>
            <a:lvl1pPr>
              <a:defRPr/>
            </a:lvl1pPr>
          </a:lstStyle>
          <a:p>
            <a:fld id="{97C9F2F1-5B60-4828-8D48-CC3CA0267DF1}" type="slidenum">
              <a:rPr lang="en-US" altLang="en-US"/>
              <a:pPr/>
              <a:t>‹#›</a:t>
            </a:fld>
            <a:endParaRPr lang="en-US" altLang="en-US"/>
          </a:p>
        </p:txBody>
      </p:sp>
      <p:sp>
        <p:nvSpPr>
          <p:cNvPr id="4" name="Rectangle 7"/>
          <p:cNvSpPr>
            <a:spLocks noGrp="1" noChangeArrowheads="1"/>
          </p:cNvSpPr>
          <p:nvPr>
            <p:ph type="ftr" sz="quarter" idx="11"/>
          </p:nvPr>
        </p:nvSpPr>
        <p:spPr>
          <a:ln/>
        </p:spPr>
        <p:txBody>
          <a:bodyPr/>
          <a:lstStyle>
            <a:lvl1pPr>
              <a:defRPr/>
            </a:lvl1pPr>
          </a:lstStyle>
          <a:p>
            <a:r>
              <a:rPr lang="en-US" altLang="en-US" dirty="0" smtClean="0"/>
              <a:t>Confidential, unpublished property of Cigna. Do not duplicate or distribute. Use and distribution limited solely to authorized personnel. © 2017 Cigna</a:t>
            </a:r>
            <a:endParaRPr lang="en-US" alt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241" y="4374724"/>
            <a:ext cx="1375884" cy="576657"/>
          </a:xfrm>
          <a:prstGeom prst="rect">
            <a:avLst/>
          </a:prstGeom>
        </p:spPr>
      </p:pic>
    </p:spTree>
    <p:extLst>
      <p:ext uri="{BB962C8B-B14F-4D97-AF65-F5344CB8AC3E}">
        <p14:creationId xmlns:p14="http://schemas.microsoft.com/office/powerpoint/2010/main" val="13448968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fld id="{E610E1DF-8D3F-4AD8-AE6B-6D4EC949FB90}" type="slidenum">
              <a:rPr lang="en-US" altLang="en-US"/>
              <a:pPr/>
              <a:t>‹#›</a:t>
            </a:fld>
            <a:endParaRPr lang="en-US" altLang="en-US"/>
          </a:p>
        </p:txBody>
      </p:sp>
      <p:sp>
        <p:nvSpPr>
          <p:cNvPr id="3" name="Rectangle 7"/>
          <p:cNvSpPr>
            <a:spLocks noGrp="1" noChangeArrowheads="1"/>
          </p:cNvSpPr>
          <p:nvPr>
            <p:ph type="ftr" sz="quarter" idx="11"/>
          </p:nvPr>
        </p:nvSpPr>
        <p:spPr>
          <a:ln/>
        </p:spPr>
        <p:txBody>
          <a:bodyPr/>
          <a:lstStyle>
            <a:lvl1pPr>
              <a:defRPr/>
            </a:lvl1pPr>
          </a:lstStyle>
          <a:p>
            <a:r>
              <a:rPr lang="en-US" altLang="en-US" dirty="0" smtClean="0"/>
              <a:t>Confidential, unpublished property of Cigna. Do not duplicate or distribute. Use and distribution limited solely to authorized personnel. © 2017 Cigna</a:t>
            </a:r>
            <a:endParaRPr lang="en-US" alt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900" y="4374724"/>
            <a:ext cx="1375884" cy="576657"/>
          </a:xfrm>
          <a:prstGeom prst="rect">
            <a:avLst/>
          </a:prstGeom>
        </p:spPr>
      </p:pic>
    </p:spTree>
    <p:extLst>
      <p:ext uri="{BB962C8B-B14F-4D97-AF65-F5344CB8AC3E}">
        <p14:creationId xmlns:p14="http://schemas.microsoft.com/office/powerpoint/2010/main" val="141490766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7" name="Rectangle 6"/>
          <p:cNvSpPr/>
          <p:nvPr userDrawn="1"/>
        </p:nvSpPr>
        <p:spPr bwMode="auto">
          <a:xfrm rot="5400000">
            <a:off x="2396330" y="-2417762"/>
            <a:ext cx="4371976" cy="9174163"/>
          </a:xfrm>
          <a:prstGeom prst="rect">
            <a:avLst/>
          </a:prstGeom>
          <a:solidFill>
            <a:srgbClr val="E35205"/>
          </a:solidFill>
          <a:ln w="349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a typeface="ＭＳ Ｐゴシック" pitchFamily="34" charset="-128"/>
            </a:endParaRPr>
          </a:p>
        </p:txBody>
      </p:sp>
      <p:sp>
        <p:nvSpPr>
          <p:cNvPr id="8" name="Rectangle 7"/>
          <p:cNvSpPr>
            <a:spLocks noGrp="1" noChangeArrowheads="1"/>
          </p:cNvSpPr>
          <p:nvPr>
            <p:ph type="ftr" sz="quarter" idx="11"/>
          </p:nvPr>
        </p:nvSpPr>
        <p:spPr>
          <a:xfrm>
            <a:off x="0" y="4951381"/>
            <a:ext cx="7011988" cy="171450"/>
          </a:xfrm>
        </p:spPr>
        <p:txBody>
          <a:bodyPr/>
          <a:lstStyle>
            <a:lvl1pPr>
              <a:defRPr/>
            </a:lvl1pPr>
          </a:lstStyle>
          <a:p>
            <a:r>
              <a:rPr lang="en-US" altLang="en-US" dirty="0" smtClean="0"/>
              <a:t>Confidential, unpublished property of Cigna. Do not duplicate or distribute. Use and distribution limited solely to authorized personnel. © 2017 Cigna</a:t>
            </a:r>
            <a:endParaRPr lang="en-US" altLang="en-US" dirty="0"/>
          </a:p>
        </p:txBody>
      </p:sp>
      <p:sp>
        <p:nvSpPr>
          <p:cNvPr id="9" name="Slide Number Placeholder 5"/>
          <p:cNvSpPr>
            <a:spLocks noGrp="1"/>
          </p:cNvSpPr>
          <p:nvPr>
            <p:ph type="sldNum" sz="quarter" idx="10"/>
          </p:nvPr>
        </p:nvSpPr>
        <p:spPr>
          <a:xfrm>
            <a:off x="7010400" y="4953762"/>
            <a:ext cx="2133600" cy="159544"/>
          </a:xfrm>
        </p:spPr>
        <p:txBody>
          <a:bodyPr/>
          <a:lstStyle>
            <a:lvl1pPr>
              <a:defRPr/>
            </a:lvl1pPr>
          </a:lstStyle>
          <a:p>
            <a:fld id="{C8C01F01-A601-4FE5-8E71-6675F782C625}" type="slidenum">
              <a:rPr lang="en-US" altLang="en-US"/>
              <a:pPr/>
              <a:t>‹#›</a:t>
            </a:fld>
            <a:endParaRPr lang="en-US" alt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794" y="4377105"/>
            <a:ext cx="1375884" cy="576657"/>
          </a:xfrm>
          <a:prstGeom prst="rect">
            <a:avLst/>
          </a:prstGeom>
        </p:spPr>
      </p:pic>
    </p:spTree>
    <p:extLst>
      <p:ext uri="{BB962C8B-B14F-4D97-AF65-F5344CB8AC3E}">
        <p14:creationId xmlns:p14="http://schemas.microsoft.com/office/powerpoint/2010/main" val="16854659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200150"/>
            <a:ext cx="8229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 16 </a:t>
            </a:r>
            <a:r>
              <a:rPr lang="en-US" altLang="en-US" dirty="0" err="1" smtClean="0"/>
              <a:t>pt</a:t>
            </a:r>
            <a:endParaRPr lang="en-US" altLang="en-US" dirty="0" smtClean="0"/>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bwMode="auto">
          <a:xfrm>
            <a:off x="7010400" y="4953762"/>
            <a:ext cx="2133600" cy="159544"/>
          </a:xfrm>
          <a:prstGeom prst="rect">
            <a:avLst/>
          </a:prstGeom>
          <a:noFill/>
          <a:ln w="9525">
            <a:noFill/>
            <a:miter lim="800000"/>
            <a:headEnd/>
            <a:tailEnd/>
          </a:ln>
        </p:spPr>
        <p:txBody>
          <a:bodyPr vert="horz" wrap="none" lIns="91440" tIns="45720" rIns="91440" bIns="45720" numCol="1" anchor="t" anchorCtr="0" compatLnSpc="1">
            <a:prstTxWarp prst="textNoShape">
              <a:avLst/>
            </a:prstTxWarp>
          </a:bodyPr>
          <a:lstStyle>
            <a:lvl1pPr algn="r">
              <a:defRPr sz="1000">
                <a:solidFill>
                  <a:srgbClr val="999999"/>
                </a:solidFill>
              </a:defRPr>
            </a:lvl1pPr>
          </a:lstStyle>
          <a:p>
            <a:fld id="{B96EB2AE-DF96-457D-9F43-958D79343F70}" type="slidenum">
              <a:rPr lang="en-US" altLang="en-US"/>
              <a:pPr/>
              <a:t>‹#›</a:t>
            </a:fld>
            <a:endParaRPr lang="en-US" altLang="en-US"/>
          </a:p>
        </p:txBody>
      </p:sp>
      <p:sp>
        <p:nvSpPr>
          <p:cNvPr id="1031" name="Rectangle 7"/>
          <p:cNvSpPr>
            <a:spLocks noGrp="1" noChangeArrowheads="1"/>
          </p:cNvSpPr>
          <p:nvPr>
            <p:ph type="ftr" sz="quarter" idx="3"/>
          </p:nvPr>
        </p:nvSpPr>
        <p:spPr bwMode="auto">
          <a:xfrm>
            <a:off x="0" y="4951381"/>
            <a:ext cx="7011988" cy="17145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defRPr sz="800">
                <a:solidFill>
                  <a:srgbClr val="999999"/>
                </a:solidFill>
                <a:latin typeface="Arial Narrow" pitchFamily="-84" charset="0"/>
                <a:ea typeface="MS PGothic" pitchFamily="34" charset="-128"/>
              </a:defRPr>
            </a:lvl1pPr>
          </a:lstStyle>
          <a:p>
            <a:r>
              <a:rPr lang="en-US" altLang="en-US" dirty="0" smtClean="0"/>
              <a:t>Confidential, unpublished property of Cigna. Do not duplicate or distribute. Use and distribution limited solely to authorized personnel. © 2017 Cigna</a:t>
            </a:r>
            <a:endParaRPr lang="en-US" altLang="en-US" dirty="0"/>
          </a:p>
        </p:txBody>
      </p:sp>
      <p:sp>
        <p:nvSpPr>
          <p:cNvPr id="1029" name="Title Placeholder 26"/>
          <p:cNvSpPr>
            <a:spLocks noGrp="1"/>
          </p:cNvSpPr>
          <p:nvPr>
            <p:ph type="title"/>
          </p:nvPr>
        </p:nvSpPr>
        <p:spPr bwMode="auto">
          <a:xfrm>
            <a:off x="429768" y="213931"/>
            <a:ext cx="82296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endParaRPr lang="en-US" altLang="en-US" dirty="0" smtClean="0"/>
          </a:p>
        </p:txBody>
      </p:sp>
      <p:pic>
        <p:nvPicPr>
          <p:cNvPr id="8" name="Picture 7"/>
          <p:cNvPicPr>
            <a:picLocks noChangeAspect="1"/>
          </p:cNvPicPr>
          <p:nvPr userDrawn="1"/>
        </p:nvPicPr>
        <p:blipFill rotWithShape="1">
          <a:blip r:embed="rId8">
            <a:extLst>
              <a:ext uri="{28A0092B-C50C-407E-A947-70E740481C1C}">
                <a14:useLocalDpi xmlns:a14="http://schemas.microsoft.com/office/drawing/2010/main" val="0"/>
              </a:ext>
            </a:extLst>
          </a:blip>
          <a:srcRect r="55752"/>
          <a:stretch/>
        </p:blipFill>
        <p:spPr>
          <a:xfrm>
            <a:off x="6880225" y="4314889"/>
            <a:ext cx="2046288" cy="850899"/>
          </a:xfrm>
          <a:prstGeom prst="rect">
            <a:avLst/>
          </a:prstGeom>
        </p:spPr>
      </p:pic>
    </p:spTree>
  </p:cSld>
  <p:clrMap bg1="lt1" tx1="dk1" bg2="lt2" tx2="dk2" accent1="accent1" accent2="accent2" accent3="accent3" accent4="accent4" accent5="accent5" accent6="accent6" hlink="hlink" folHlink="folHlink"/>
  <p:sldLayoutIdLst>
    <p:sldLayoutId id="2147484365" r:id="rId1"/>
    <p:sldLayoutId id="2147484366" r:id="rId2"/>
    <p:sldLayoutId id="2147484362" r:id="rId3"/>
    <p:sldLayoutId id="2147484363" r:id="rId4"/>
    <p:sldLayoutId id="2147484361" r:id="rId5"/>
    <p:sldLayoutId id="2147484368" r:id="rId6"/>
  </p:sldLayoutIdLst>
  <p:timing>
    <p:tnLst>
      <p:par>
        <p:cTn id="1" dur="indefinite" restart="never" nodeType="tmRoot"/>
      </p:par>
    </p:tnLst>
  </p:timing>
  <p:hf hdr="0" dt="0"/>
  <p:txStyles>
    <p:titleStyle>
      <a:lvl1pPr algn="l" defTabSz="457200" rtl="0" eaLnBrk="1" fontAlgn="base" hangingPunct="1">
        <a:spcBef>
          <a:spcPct val="0"/>
        </a:spcBef>
        <a:spcAft>
          <a:spcPct val="0"/>
        </a:spcAft>
        <a:defRPr sz="2000" b="1" kern="1200">
          <a:solidFill>
            <a:srgbClr val="0065A6"/>
          </a:solidFill>
          <a:latin typeface="Arial"/>
          <a:ea typeface="MS PGothic" pitchFamily="34" charset="-128"/>
          <a:cs typeface="Arial"/>
        </a:defRPr>
      </a:lvl1pPr>
      <a:lvl2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2pPr>
      <a:lvl3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3pPr>
      <a:lvl4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4pPr>
      <a:lvl5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5pPr>
      <a:lvl6pPr marL="457200" algn="l" defTabSz="457200" rtl="0" eaLnBrk="1" fontAlgn="base" hangingPunct="1">
        <a:spcBef>
          <a:spcPct val="0"/>
        </a:spcBef>
        <a:spcAft>
          <a:spcPct val="0"/>
        </a:spcAft>
        <a:defRPr sz="2400">
          <a:solidFill>
            <a:srgbClr val="4F56AB"/>
          </a:solidFill>
          <a:latin typeface="Arial" charset="0"/>
          <a:ea typeface="ＭＳ Ｐゴシック" charset="-128"/>
        </a:defRPr>
      </a:lvl6pPr>
      <a:lvl7pPr marL="914400" algn="l" defTabSz="457200" rtl="0" eaLnBrk="1" fontAlgn="base" hangingPunct="1">
        <a:spcBef>
          <a:spcPct val="0"/>
        </a:spcBef>
        <a:spcAft>
          <a:spcPct val="0"/>
        </a:spcAft>
        <a:defRPr sz="2400">
          <a:solidFill>
            <a:srgbClr val="4F56AB"/>
          </a:solidFill>
          <a:latin typeface="Arial" charset="0"/>
          <a:ea typeface="ＭＳ Ｐゴシック" charset="-128"/>
        </a:defRPr>
      </a:lvl7pPr>
      <a:lvl8pPr marL="1371600" algn="l" defTabSz="457200" rtl="0" eaLnBrk="1" fontAlgn="base" hangingPunct="1">
        <a:spcBef>
          <a:spcPct val="0"/>
        </a:spcBef>
        <a:spcAft>
          <a:spcPct val="0"/>
        </a:spcAft>
        <a:defRPr sz="2400">
          <a:solidFill>
            <a:srgbClr val="4F56AB"/>
          </a:solidFill>
          <a:latin typeface="Arial" charset="0"/>
          <a:ea typeface="ＭＳ Ｐゴシック" charset="-128"/>
        </a:defRPr>
      </a:lvl8pPr>
      <a:lvl9pPr marL="1828800" algn="l" defTabSz="457200" rtl="0" eaLnBrk="1" fontAlgn="base" hangingPunct="1">
        <a:spcBef>
          <a:spcPct val="0"/>
        </a:spcBef>
        <a:spcAft>
          <a:spcPct val="0"/>
        </a:spcAft>
        <a:defRPr sz="2400">
          <a:solidFill>
            <a:srgbClr val="4F56AB"/>
          </a:solidFill>
          <a:latin typeface="Arial" charset="0"/>
          <a:ea typeface="ＭＳ Ｐゴシック" charset="-128"/>
        </a:defRPr>
      </a:lvl9pPr>
    </p:titleStyle>
    <p:bodyStyle>
      <a:lvl1pPr marL="230188"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1pPr>
      <a:lvl2pPr marL="454025" indent="-22383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2pPr>
      <a:lvl3pPr marL="684213"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3pPr>
      <a:lvl4pPr marL="915988" indent="-231775"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4pPr>
      <a:lvl5pPr marL="1146175"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g"/><Relationship Id="rId18" Type="http://schemas.openxmlformats.org/officeDocument/2006/relationships/image" Target="../media/image48.jpg"/><Relationship Id="rId3" Type="http://schemas.openxmlformats.org/officeDocument/2006/relationships/image" Target="../media/image33.png"/><Relationship Id="rId21" Type="http://schemas.openxmlformats.org/officeDocument/2006/relationships/image" Target="../media/image51.jpg"/><Relationship Id="rId7" Type="http://schemas.openxmlformats.org/officeDocument/2006/relationships/image" Target="../media/image37.jpg"/><Relationship Id="rId12" Type="http://schemas.openxmlformats.org/officeDocument/2006/relationships/image" Target="../media/image42.jpg"/><Relationship Id="rId17" Type="http://schemas.openxmlformats.org/officeDocument/2006/relationships/image" Target="../media/image47.jpg"/><Relationship Id="rId2" Type="http://schemas.openxmlformats.org/officeDocument/2006/relationships/notesSlide" Target="../notesSlides/notesSlide17.xml"/><Relationship Id="rId16" Type="http://schemas.openxmlformats.org/officeDocument/2006/relationships/image" Target="../media/image46.jpg"/><Relationship Id="rId20"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36.jpg"/><Relationship Id="rId11" Type="http://schemas.openxmlformats.org/officeDocument/2006/relationships/image" Target="../media/image41.jpg"/><Relationship Id="rId5" Type="http://schemas.openxmlformats.org/officeDocument/2006/relationships/image" Target="../media/image35.png"/><Relationship Id="rId15" Type="http://schemas.openxmlformats.org/officeDocument/2006/relationships/image" Target="../media/image45.jpg"/><Relationship Id="rId10" Type="http://schemas.openxmlformats.org/officeDocument/2006/relationships/image" Target="../media/image40.jpg"/><Relationship Id="rId19" Type="http://schemas.openxmlformats.org/officeDocument/2006/relationships/image" Target="../media/image49.jpeg"/><Relationship Id="rId4" Type="http://schemas.openxmlformats.org/officeDocument/2006/relationships/image" Target="../media/image34.jpg"/><Relationship Id="rId9" Type="http://schemas.openxmlformats.org/officeDocument/2006/relationships/image" Target="../media/image39.jpg"/><Relationship Id="rId14" Type="http://schemas.openxmlformats.org/officeDocument/2006/relationships/image" Target="../media/image44.jpg"/><Relationship Id="rId22" Type="http://schemas.openxmlformats.org/officeDocument/2006/relationships/image" Target="../media/image5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ppm9131.ondemand.ca.com/niku/nu#action:projmgr.editResource&amp;return_to=homeActionId&amp;return_id=&amp;id=585158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cppm9131.ondemand.ca.com/niku/nu#action:projmgr.editResource&amp;return_to=homeActionId&amp;return_id=&amp;id=5007075" TargetMode="External"/><Relationship Id="rId4" Type="http://schemas.openxmlformats.org/officeDocument/2006/relationships/hyperlink" Target="https://cppm9131.ondemand.ca.com/niku/nu#action:projmgr.editResource&amp;return_to=homeActionId&amp;return_id=&amp;id=500708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ppm9131.ondemand.ca.com/niku/nu#action:projmgr.editResource&amp;return_to=homeActionId&amp;return_id=&amp;id=5007081" TargetMode="External"/><Relationship Id="rId2" Type="http://schemas.openxmlformats.org/officeDocument/2006/relationships/hyperlink" Target="https://cppm9131.ondemand.ca.com/niku/nu#action:projmgr.editResource&amp;return_to=homeActionId&amp;return_id=&amp;id=5851589" TargetMode="External"/><Relationship Id="rId1" Type="http://schemas.openxmlformats.org/officeDocument/2006/relationships/slideLayout" Target="../slideLayouts/slideLayout3.xml"/><Relationship Id="rId4" Type="http://schemas.openxmlformats.org/officeDocument/2006/relationships/hyperlink" Target="https://cppm9131.ondemand.ca.com/niku/nu#action:projmgr.editResource&amp;return_to=homeActionId&amp;return_id=&amp;id=5007075"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cppm9131.ondemand.ca.com/niku/nu#action:projmgr.editResource&amp;return_to=homeActionId&amp;return_id=&amp;id=5007081" TargetMode="External"/><Relationship Id="rId2" Type="http://schemas.openxmlformats.org/officeDocument/2006/relationships/hyperlink" Target="https://cppm9131.ondemand.ca.com/niku/nu#action:projmgr.editResource&amp;return_to=homeActionId&amp;return_id=&amp;id=5851589" TargetMode="External"/><Relationship Id="rId1" Type="http://schemas.openxmlformats.org/officeDocument/2006/relationships/slideLayout" Target="../slideLayouts/slideLayout3.xml"/><Relationship Id="rId4" Type="http://schemas.openxmlformats.org/officeDocument/2006/relationships/hyperlink" Target="https://cppm9131.ondemand.ca.com/niku/nu#action:projmgr.editResource&amp;return_to=homeActionId&amp;return_id=&amp;id=5007075"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ppm9131.ondemand.ca.com/niku/nu#action:projmgr.editResource&amp;return_to=homeActionId&amp;return_id=&amp;id=5007081" TargetMode="External"/><Relationship Id="rId2" Type="http://schemas.openxmlformats.org/officeDocument/2006/relationships/hyperlink" Target="https://cppm9131.ondemand.ca.com/niku/nu#action:projmgr.editResource&amp;return_to=homeActionId&amp;return_id=&amp;id=5851589" TargetMode="External"/><Relationship Id="rId1" Type="http://schemas.openxmlformats.org/officeDocument/2006/relationships/slideLayout" Target="../slideLayouts/slideLayout3.xml"/><Relationship Id="rId4" Type="http://schemas.openxmlformats.org/officeDocument/2006/relationships/hyperlink" Target="https://cppm9131.ondemand.ca.com/niku/nu#action:projmgr.editResource&amp;return_to=homeActionId&amp;return_id=&amp;id=500707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8.png"/><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778074"/>
            <a:ext cx="8191948" cy="2011572"/>
          </a:xfrm>
        </p:spPr>
        <p:txBody>
          <a:bodyPr/>
          <a:lstStyle/>
          <a:p>
            <a:r>
              <a:rPr lang="en-US" dirty="0" err="1" smtClean="0"/>
              <a:t>youv</a:t>
            </a:r>
            <a:endParaRPr lang="en-US" dirty="0"/>
          </a:p>
        </p:txBody>
      </p:sp>
      <p:sp>
        <p:nvSpPr>
          <p:cNvPr id="5" name="Subtitle 4"/>
          <p:cNvSpPr>
            <a:spLocks noGrp="1"/>
          </p:cNvSpPr>
          <p:nvPr>
            <p:ph type="subTitle" idx="1"/>
          </p:nvPr>
        </p:nvSpPr>
        <p:spPr>
          <a:xfrm>
            <a:off x="457200" y="3117040"/>
            <a:ext cx="6434138" cy="1053704"/>
          </a:xfrm>
        </p:spPr>
        <p:txBody>
          <a:bodyPr/>
          <a:lstStyle/>
          <a:p>
            <a:r>
              <a:rPr lang="en-US" dirty="0" smtClean="0"/>
              <a:t>Team </a:t>
            </a:r>
            <a:r>
              <a:rPr lang="en-US" dirty="0" err="1" smtClean="0"/>
              <a:t>Winnovators</a:t>
            </a:r>
            <a:endParaRPr lang="en-US" dirty="0" smtClean="0"/>
          </a:p>
        </p:txBody>
      </p:sp>
      <p:sp>
        <p:nvSpPr>
          <p:cNvPr id="7" name="Text Placeholder 2"/>
          <p:cNvSpPr txBox="1">
            <a:spLocks/>
          </p:cNvSpPr>
          <p:nvPr/>
        </p:nvSpPr>
        <p:spPr bwMode="auto">
          <a:xfrm>
            <a:off x="7035800" y="3208481"/>
            <a:ext cx="2108200"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lnSpc>
                <a:spcPts val="1500"/>
              </a:lnSpc>
              <a:spcBef>
                <a:spcPct val="20000"/>
              </a:spcBef>
              <a:buFont typeface="Arial" charset="0"/>
              <a:buNone/>
            </a:pPr>
            <a:r>
              <a:rPr lang="en-US" altLang="en-US" sz="1200" dirty="0" smtClean="0">
                <a:solidFill>
                  <a:srgbClr val="FFFFFF"/>
                </a:solidFill>
                <a:ea typeface="MS PGothic" pitchFamily="34" charset="-128"/>
              </a:rPr>
              <a:t>August 18</a:t>
            </a:r>
            <a:r>
              <a:rPr lang="en-US" altLang="en-US" sz="1200" baseline="30000" dirty="0" smtClean="0">
                <a:solidFill>
                  <a:srgbClr val="FFFFFF"/>
                </a:solidFill>
                <a:ea typeface="MS PGothic" pitchFamily="34" charset="-128"/>
              </a:rPr>
              <a:t>th</a:t>
            </a:r>
            <a:r>
              <a:rPr lang="en-US" altLang="en-US" sz="1200" dirty="0">
                <a:solidFill>
                  <a:srgbClr val="FFFFFF"/>
                </a:solidFill>
                <a:ea typeface="MS PGothic" pitchFamily="34" charset="-128"/>
              </a:rPr>
              <a:t>,</a:t>
            </a:r>
            <a:r>
              <a:rPr lang="en-US" altLang="en-US" sz="1200" dirty="0" smtClean="0">
                <a:solidFill>
                  <a:srgbClr val="FFFFFF"/>
                </a:solidFill>
                <a:ea typeface="MS PGothic" pitchFamily="34" charset="-128"/>
              </a:rPr>
              <a:t> 2017</a:t>
            </a:r>
            <a:endParaRPr lang="en-US" altLang="en-US" sz="1200" dirty="0">
              <a:solidFill>
                <a:srgbClr val="FFFFFF"/>
              </a:solidFill>
              <a:ea typeface="MS PGothic" pitchFamily="34" charset="-128"/>
            </a:endParaRPr>
          </a:p>
        </p:txBody>
      </p:sp>
    </p:spTree>
    <p:extLst>
      <p:ext uri="{BB962C8B-B14F-4D97-AF65-F5344CB8AC3E}">
        <p14:creationId xmlns:p14="http://schemas.microsoft.com/office/powerpoint/2010/main" val="41070421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9768" y="999623"/>
            <a:ext cx="5730400" cy="3091114"/>
          </a:xfrm>
        </p:spPr>
        <p:txBody>
          <a:bodyPr/>
          <a:lstStyle/>
          <a:p>
            <a:r>
              <a:rPr lang="en-US" dirty="0" smtClean="0"/>
              <a:t>App Features</a:t>
            </a:r>
          </a:p>
          <a:p>
            <a:pPr lvl="1"/>
            <a:r>
              <a:rPr lang="en-US" dirty="0" smtClean="0"/>
              <a:t>Utilize </a:t>
            </a:r>
            <a:r>
              <a:rPr lang="en-US" dirty="0" smtClean="0">
                <a:solidFill>
                  <a:schemeClr val="accent6">
                    <a:lumMod val="75000"/>
                  </a:schemeClr>
                </a:solidFill>
              </a:rPr>
              <a:t>data mining </a:t>
            </a:r>
            <a:r>
              <a:rPr lang="en-US" dirty="0" smtClean="0"/>
              <a:t>and </a:t>
            </a:r>
            <a:r>
              <a:rPr lang="en-US" dirty="0" smtClean="0">
                <a:solidFill>
                  <a:schemeClr val="accent6">
                    <a:lumMod val="75000"/>
                  </a:schemeClr>
                </a:solidFill>
              </a:rPr>
              <a:t>machine learning </a:t>
            </a:r>
            <a:r>
              <a:rPr lang="en-US" dirty="0" smtClean="0"/>
              <a:t>to analyze pictures of consumer moles and determine if they are cancerous</a:t>
            </a:r>
          </a:p>
          <a:p>
            <a:pPr lvl="1"/>
            <a:endParaRPr lang="en-US" dirty="0" smtClean="0"/>
          </a:p>
          <a:p>
            <a:pPr lvl="1"/>
            <a:r>
              <a:rPr lang="en-US" dirty="0" smtClean="0">
                <a:solidFill>
                  <a:srgbClr val="0065A6"/>
                </a:solidFill>
                <a:sym typeface="Wingdings" panose="05000000000000000000" pitchFamily="2" charset="2"/>
              </a:rPr>
              <a:t>Mobile wellness centers </a:t>
            </a:r>
            <a:r>
              <a:rPr lang="en-US" dirty="0" smtClean="0">
                <a:sym typeface="Wingdings" panose="05000000000000000000" pitchFamily="2" charset="2"/>
              </a:rPr>
              <a:t>situated throughout the park to aide in skin cancer awareness for consumers</a:t>
            </a:r>
          </a:p>
          <a:p>
            <a:pPr lvl="1"/>
            <a:endParaRPr lang="en-US" dirty="0" smtClean="0">
              <a:sym typeface="Wingdings" panose="05000000000000000000" pitchFamily="2" charset="2"/>
            </a:endParaRPr>
          </a:p>
          <a:p>
            <a:pPr lvl="1"/>
            <a:r>
              <a:rPr lang="en-US" dirty="0" smtClean="0">
                <a:solidFill>
                  <a:schemeClr val="accent6">
                    <a:lumMod val="75000"/>
                  </a:schemeClr>
                </a:solidFill>
                <a:sym typeface="Wingdings" panose="05000000000000000000" pitchFamily="2" charset="2"/>
              </a:rPr>
              <a:t>Expand beyond the application </a:t>
            </a:r>
            <a:r>
              <a:rPr lang="en-US" dirty="0" smtClean="0">
                <a:sym typeface="Wingdings" panose="05000000000000000000" pitchFamily="2" charset="2"/>
              </a:rPr>
              <a:t>by integrating into the My Disney Experience application or the My Cigna application</a:t>
            </a:r>
          </a:p>
        </p:txBody>
      </p:sp>
      <p:sp>
        <p:nvSpPr>
          <p:cNvPr id="3" name="Title 2"/>
          <p:cNvSpPr>
            <a:spLocks noGrp="1"/>
          </p:cNvSpPr>
          <p:nvPr>
            <p:ph type="title"/>
          </p:nvPr>
        </p:nvSpPr>
        <p:spPr/>
        <p:txBody>
          <a:bodyPr/>
          <a:lstStyle/>
          <a:p>
            <a:r>
              <a:rPr lang="en-US" dirty="0" smtClean="0"/>
              <a:t>Future Innovations</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10</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grpSp>
        <p:nvGrpSpPr>
          <p:cNvPr id="14" name="Group 13"/>
          <p:cNvGrpSpPr/>
          <p:nvPr/>
        </p:nvGrpSpPr>
        <p:grpSpPr>
          <a:xfrm>
            <a:off x="6051616" y="514667"/>
            <a:ext cx="2801042" cy="4006392"/>
            <a:chOff x="6221328" y="451307"/>
            <a:chExt cx="2801042" cy="400639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28" y="451307"/>
              <a:ext cx="1428771" cy="26538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775" y="2057400"/>
              <a:ext cx="1297595" cy="2400299"/>
            </a:xfrm>
            <a:prstGeom prst="rect">
              <a:avLst/>
            </a:prstGeom>
          </p:spPr>
        </p:pic>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113728"/>
            <a:ext cx="2065096" cy="1594851"/>
          </a:xfrm>
          <a:prstGeom prst="rect">
            <a:avLst/>
          </a:prstGeom>
        </p:spPr>
      </p:pic>
    </p:spTree>
    <p:extLst>
      <p:ext uri="{BB962C8B-B14F-4D97-AF65-F5344CB8AC3E}">
        <p14:creationId xmlns:p14="http://schemas.microsoft.com/office/powerpoint/2010/main" val="308426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Business Plan</a:t>
            </a:r>
            <a:endParaRPr lang="en-US" dirty="0"/>
          </a:p>
        </p:txBody>
      </p:sp>
      <p:sp>
        <p:nvSpPr>
          <p:cNvPr id="4" name="Slide Number Placeholder 3"/>
          <p:cNvSpPr>
            <a:spLocks noGrp="1"/>
          </p:cNvSpPr>
          <p:nvPr>
            <p:ph type="sldNum" sz="quarter" idx="10"/>
          </p:nvPr>
        </p:nvSpPr>
        <p:spPr/>
        <p:txBody>
          <a:bodyPr/>
          <a:lstStyle/>
          <a:p>
            <a:fld id="{C8C01F01-A601-4FE5-8E71-6675F782C625}" type="slidenum">
              <a:rPr lang="en-US" altLang="en-US" smtClean="0"/>
              <a:pPr/>
              <a:t>11</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86533" y="929231"/>
            <a:ext cx="3084041" cy="2570034"/>
          </a:xfrm>
          <a:prstGeom prst="rect">
            <a:avLst/>
          </a:prstGeom>
        </p:spPr>
      </p:pic>
    </p:spTree>
    <p:extLst>
      <p:ext uri="{BB962C8B-B14F-4D97-AF65-F5344CB8AC3E}">
        <p14:creationId xmlns:p14="http://schemas.microsoft.com/office/powerpoint/2010/main" val="1734385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5-Year Plan of Action</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12</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graphicFrame>
        <p:nvGraphicFramePr>
          <p:cNvPr id="7" name="Diagram 6"/>
          <p:cNvGraphicFramePr/>
          <p:nvPr>
            <p:extLst>
              <p:ext uri="{D42A27DB-BD31-4B8C-83A1-F6EECF244321}">
                <p14:modId xmlns:p14="http://schemas.microsoft.com/office/powerpoint/2010/main" val="1438536555"/>
              </p:ext>
            </p:extLst>
          </p:nvPr>
        </p:nvGraphicFramePr>
        <p:xfrm>
          <a:off x="922636" y="645922"/>
          <a:ext cx="7942218" cy="3811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50659">
            <a:off x="26548" y="2315322"/>
            <a:ext cx="2576129" cy="1825371"/>
          </a:xfrm>
          <a:prstGeom prst="rect">
            <a:avLst/>
          </a:prstGeom>
        </p:spPr>
      </p:pic>
    </p:spTree>
    <p:extLst>
      <p:ext uri="{BB962C8B-B14F-4D97-AF65-F5344CB8AC3E}">
        <p14:creationId xmlns:p14="http://schemas.microsoft.com/office/powerpoint/2010/main" val="145027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99238BE8-DC2A-4302-B4DA-24087BACD7E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68D279CA-6160-4C34-94B7-365198512889}"/>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B88774A7-934E-446C-BE1E-3D3A5000E71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6B251B38-BFAC-4D6A-8E66-08FDD3F1719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6FCE9EC9-EA59-4BF1-A2CB-9D37151F292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474A243F-6789-4634-9EC0-AD1B4ACEEC3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94AFACCC-5BEF-4614-988D-09D983A6CE31}"/>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graphicEl>
                                              <a:dgm id="{EE71F951-B657-4348-A49E-A917AA413EDC}"/>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graphicEl>
                                              <a:dgm id="{AA023F36-C527-4219-A006-DBB4FCF8A78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53463707"/>
              </p:ext>
            </p:extLst>
          </p:nvPr>
        </p:nvGraphicFramePr>
        <p:xfrm>
          <a:off x="430213" y="1200150"/>
          <a:ext cx="8229600" cy="2595880"/>
        </p:xfrm>
        <a:graphic>
          <a:graphicData uri="http://schemas.openxmlformats.org/drawingml/2006/table">
            <a:tbl>
              <a:tblPr firstRow="1" bandRow="1">
                <a:tableStyleId>{93296810-A885-4BE3-A3E7-6D5BEEA58F35}</a:tableStyleId>
              </a:tblPr>
              <a:tblGrid>
                <a:gridCol w="4114800"/>
                <a:gridCol w="4114800"/>
              </a:tblGrid>
              <a:tr h="370840">
                <a:tc>
                  <a:txBody>
                    <a:bodyPr/>
                    <a:lstStyle/>
                    <a:p>
                      <a:r>
                        <a:rPr lang="en-US" dirty="0" smtClean="0"/>
                        <a:t>Category</a:t>
                      </a:r>
                      <a:endParaRPr lang="en-US" dirty="0"/>
                    </a:p>
                  </a:txBody>
                  <a:tcPr/>
                </a:tc>
                <a:tc>
                  <a:txBody>
                    <a:bodyPr/>
                    <a:lstStyle/>
                    <a:p>
                      <a:r>
                        <a:rPr lang="en-US" dirty="0" smtClean="0"/>
                        <a:t>Cost</a:t>
                      </a:r>
                      <a:endParaRPr lang="en-US" dirty="0"/>
                    </a:p>
                  </a:txBody>
                  <a:tcPr/>
                </a:tc>
              </a:tr>
              <a:tr h="370840">
                <a:tc>
                  <a:txBody>
                    <a:bodyPr/>
                    <a:lstStyle/>
                    <a:p>
                      <a:r>
                        <a:rPr lang="en-US" dirty="0" smtClean="0"/>
                        <a:t>Year 1</a:t>
                      </a:r>
                      <a:endParaRPr lang="en-US" dirty="0"/>
                    </a:p>
                  </a:txBody>
                  <a:tcPr/>
                </a:tc>
                <a:tc>
                  <a:txBody>
                    <a:bodyPr/>
                    <a:lstStyle/>
                    <a:p>
                      <a:r>
                        <a:rPr lang="en-US" dirty="0" smtClean="0"/>
                        <a:t>N/A</a:t>
                      </a:r>
                      <a:endParaRPr lang="en-US" dirty="0"/>
                    </a:p>
                  </a:txBody>
                  <a:tcPr/>
                </a:tc>
              </a:tr>
              <a:tr h="370840">
                <a:tc>
                  <a:txBody>
                    <a:bodyPr/>
                    <a:lstStyle/>
                    <a:p>
                      <a:r>
                        <a:rPr lang="en-US" dirty="0" smtClean="0"/>
                        <a:t>Year</a:t>
                      </a:r>
                      <a:r>
                        <a:rPr lang="en-US" baseline="0" dirty="0" smtClean="0"/>
                        <a:t> 2</a:t>
                      </a:r>
                      <a:endParaRPr lang="en-US" dirty="0"/>
                    </a:p>
                  </a:txBody>
                  <a:tcPr/>
                </a:tc>
                <a:tc>
                  <a:txBody>
                    <a:bodyPr/>
                    <a:lstStyle/>
                    <a:p>
                      <a:r>
                        <a:rPr lang="en-US" dirty="0" smtClean="0"/>
                        <a:t>$350,000</a:t>
                      </a:r>
                      <a:endParaRPr lang="en-US" dirty="0"/>
                    </a:p>
                  </a:txBody>
                  <a:tcPr/>
                </a:tc>
              </a:tr>
              <a:tr h="370840">
                <a:tc>
                  <a:txBody>
                    <a:bodyPr/>
                    <a:lstStyle/>
                    <a:p>
                      <a:r>
                        <a:rPr lang="en-US" dirty="0" smtClean="0"/>
                        <a:t>Year 3</a:t>
                      </a:r>
                      <a:endParaRPr lang="en-US" dirty="0"/>
                    </a:p>
                  </a:txBody>
                  <a:tcPr/>
                </a:tc>
                <a:tc>
                  <a:txBody>
                    <a:bodyPr/>
                    <a:lstStyle/>
                    <a:p>
                      <a:r>
                        <a:rPr lang="en-US" dirty="0" smtClean="0"/>
                        <a:t>$670,000</a:t>
                      </a:r>
                      <a:endParaRPr lang="en-US" dirty="0"/>
                    </a:p>
                  </a:txBody>
                  <a:tcPr/>
                </a:tc>
              </a:tr>
              <a:tr h="370840">
                <a:tc>
                  <a:txBody>
                    <a:bodyPr/>
                    <a:lstStyle/>
                    <a:p>
                      <a:r>
                        <a:rPr lang="en-US" dirty="0" smtClean="0"/>
                        <a:t>Year 4</a:t>
                      </a:r>
                      <a:endParaRPr lang="en-US" dirty="0"/>
                    </a:p>
                  </a:txBody>
                  <a:tcPr/>
                </a:tc>
                <a:tc>
                  <a:txBody>
                    <a:bodyPr/>
                    <a:lstStyle/>
                    <a:p>
                      <a:r>
                        <a:rPr lang="en-US" dirty="0" smtClean="0"/>
                        <a:t>$1,650,000</a:t>
                      </a:r>
                      <a:endParaRPr lang="en-US" dirty="0"/>
                    </a:p>
                  </a:txBody>
                  <a:tcPr/>
                </a:tc>
              </a:tr>
              <a:tr h="370840">
                <a:tc>
                  <a:txBody>
                    <a:bodyPr/>
                    <a:lstStyle/>
                    <a:p>
                      <a:r>
                        <a:rPr lang="en-US" dirty="0" smtClean="0"/>
                        <a:t>Year</a:t>
                      </a:r>
                      <a:r>
                        <a:rPr lang="en-US" baseline="0" dirty="0" smtClean="0"/>
                        <a:t> 5</a:t>
                      </a:r>
                      <a:endParaRPr lang="en-US" dirty="0"/>
                    </a:p>
                  </a:txBody>
                  <a:tcPr/>
                </a:tc>
                <a:tc>
                  <a:txBody>
                    <a:bodyPr/>
                    <a:lstStyle/>
                    <a:p>
                      <a:r>
                        <a:rPr lang="en-US" dirty="0" smtClean="0"/>
                        <a:t>$2,650,000</a:t>
                      </a:r>
                      <a:endParaRPr lang="en-US" dirty="0"/>
                    </a:p>
                  </a:txBody>
                  <a:tcPr/>
                </a:tc>
              </a:tr>
              <a:tr h="370840">
                <a:tc>
                  <a:txBody>
                    <a:bodyPr/>
                    <a:lstStyle/>
                    <a:p>
                      <a:r>
                        <a:rPr lang="en-US" dirty="0" smtClean="0"/>
                        <a:t>Total over 5 years</a:t>
                      </a:r>
                      <a:endParaRPr lang="en-US" dirty="0"/>
                    </a:p>
                  </a:txBody>
                  <a:tcPr/>
                </a:tc>
                <a:tc>
                  <a:txBody>
                    <a:bodyPr/>
                    <a:lstStyle/>
                    <a:p>
                      <a:r>
                        <a:rPr lang="en-US" dirty="0" smtClean="0"/>
                        <a:t>$5,320,000</a:t>
                      </a:r>
                      <a:endParaRPr lang="en-US" dirty="0"/>
                    </a:p>
                  </a:txBody>
                  <a:tcPr/>
                </a:tc>
              </a:tr>
            </a:tbl>
          </a:graphicData>
        </a:graphic>
      </p:graphicFrame>
      <p:sp>
        <p:nvSpPr>
          <p:cNvPr id="3" name="Title 2"/>
          <p:cNvSpPr>
            <a:spLocks noGrp="1"/>
          </p:cNvSpPr>
          <p:nvPr>
            <p:ph type="title"/>
          </p:nvPr>
        </p:nvSpPr>
        <p:spPr/>
        <p:txBody>
          <a:bodyPr/>
          <a:lstStyle/>
          <a:p>
            <a:r>
              <a:rPr lang="en-US" dirty="0" smtClean="0"/>
              <a:t>Cost to Develop</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13</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377" y="2618216"/>
            <a:ext cx="1421222" cy="1844035"/>
          </a:xfrm>
          <a:prstGeom prst="rect">
            <a:avLst/>
          </a:prstGeom>
        </p:spPr>
      </p:pic>
    </p:spTree>
    <p:extLst>
      <p:ext uri="{BB962C8B-B14F-4D97-AF65-F5344CB8AC3E}">
        <p14:creationId xmlns:p14="http://schemas.microsoft.com/office/powerpoint/2010/main" val="37590925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5006" y="222455"/>
            <a:ext cx="8229600" cy="484584"/>
          </a:xfrm>
        </p:spPr>
        <p:txBody>
          <a:bodyPr/>
          <a:lstStyle/>
          <a:p>
            <a:r>
              <a:rPr lang="en-US" dirty="0" smtClean="0"/>
              <a:t>How much does this save Cigna?</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14</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sp>
        <p:nvSpPr>
          <p:cNvPr id="7" name="TextBox 6"/>
          <p:cNvSpPr txBox="1"/>
          <p:nvPr/>
        </p:nvSpPr>
        <p:spPr>
          <a:xfrm>
            <a:off x="425004" y="1302311"/>
            <a:ext cx="8229602" cy="954107"/>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dirty="0" smtClean="0"/>
              <a:t>Over the course of 5 years, this application will save Cigna over </a:t>
            </a:r>
            <a:r>
              <a:rPr lang="en-US" sz="3200" b="1" dirty="0" smtClean="0"/>
              <a:t>$1 million</a:t>
            </a:r>
            <a:endParaRPr lang="en-US" sz="3200" b="1" dirty="0"/>
          </a:p>
        </p:txBody>
      </p:sp>
      <p:sp>
        <p:nvSpPr>
          <p:cNvPr id="10" name="TextBox 9"/>
          <p:cNvSpPr txBox="1"/>
          <p:nvPr/>
        </p:nvSpPr>
        <p:spPr>
          <a:xfrm>
            <a:off x="425004" y="2528063"/>
            <a:ext cx="8229602" cy="954107"/>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dirty="0" smtClean="0"/>
              <a:t>The application will save </a:t>
            </a:r>
            <a:r>
              <a:rPr lang="en-US" sz="3200" b="1" dirty="0" smtClean="0"/>
              <a:t>2,500 people </a:t>
            </a:r>
            <a:r>
              <a:rPr lang="en-US" dirty="0" smtClean="0"/>
              <a:t>from dying due to late stage Melanoma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698" y="-90617"/>
            <a:ext cx="2011854" cy="1719221"/>
          </a:xfrm>
          <a:prstGeom prst="rect">
            <a:avLst/>
          </a:prstGeom>
        </p:spPr>
      </p:pic>
    </p:spTree>
    <p:extLst>
      <p:ext uri="{BB962C8B-B14F-4D97-AF65-F5344CB8AC3E}">
        <p14:creationId xmlns:p14="http://schemas.microsoft.com/office/powerpoint/2010/main" val="33716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8C01F01-A601-4FE5-8E71-6675F782C625}" type="slidenum">
              <a:rPr lang="en-US" altLang="en-US" smtClean="0"/>
              <a:pPr/>
              <a:t>15</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138" y="428367"/>
            <a:ext cx="2573142" cy="1968844"/>
          </a:xfrm>
          <a:prstGeom prst="rect">
            <a:avLst/>
          </a:prstGeom>
        </p:spPr>
      </p:pic>
      <p:sp>
        <p:nvSpPr>
          <p:cNvPr id="3" name="Title 2"/>
          <p:cNvSpPr>
            <a:spLocks noGrp="1"/>
          </p:cNvSpPr>
          <p:nvPr>
            <p:ph type="ctrTitle"/>
          </p:nvPr>
        </p:nvSpPr>
        <p:spPr/>
        <p:txBody>
          <a:bodyPr/>
          <a:lstStyle/>
          <a:p>
            <a:r>
              <a:rPr lang="en-US" dirty="0" smtClean="0"/>
              <a:t>Novelty &amp; Value</a:t>
            </a:r>
            <a:endParaRPr lang="en-US" dirty="0"/>
          </a:p>
        </p:txBody>
      </p:sp>
    </p:spTree>
    <p:extLst>
      <p:ext uri="{BB962C8B-B14F-4D97-AF65-F5344CB8AC3E}">
        <p14:creationId xmlns:p14="http://schemas.microsoft.com/office/powerpoint/2010/main" val="8443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Novelty &amp; Value</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16</a:t>
            </a:fld>
            <a:endParaRPr lang="en-US" altLang="en-US"/>
          </a:p>
        </p:txBody>
      </p:sp>
      <p:sp>
        <p:nvSpPr>
          <p:cNvPr id="5" name="Footer Placeholder 4"/>
          <p:cNvSpPr>
            <a:spLocks noGrp="1"/>
          </p:cNvSpPr>
          <p:nvPr>
            <p:ph type="ftr" sz="quarter" idx="11"/>
          </p:nvPr>
        </p:nvSpPr>
        <p:spPr/>
        <p:txBody>
          <a:bodyPr/>
          <a:lstStyle/>
          <a:p>
            <a:r>
              <a:rPr lang="en-US" altLang="en-US" dirty="0" smtClean="0"/>
              <a:t>Confidential, unpublished property of Cigna. Do not duplicate or distribute. Use and distribution limited solely to authorized personnel. © 2017 Cigna</a:t>
            </a:r>
            <a:endParaRPr lang="en-US" altLang="en-US" dirty="0"/>
          </a:p>
        </p:txBody>
      </p:sp>
      <p:grpSp>
        <p:nvGrpSpPr>
          <p:cNvPr id="7" name="Group 6"/>
          <p:cNvGrpSpPr/>
          <p:nvPr/>
        </p:nvGrpSpPr>
        <p:grpSpPr>
          <a:xfrm>
            <a:off x="4368181" y="695489"/>
            <a:ext cx="3639568" cy="2120070"/>
            <a:chOff x="4706063" y="701389"/>
            <a:chExt cx="3639568" cy="2120070"/>
          </a:xfrm>
        </p:grpSpPr>
        <p:grpSp>
          <p:nvGrpSpPr>
            <p:cNvPr id="19" name="Group 18"/>
            <p:cNvGrpSpPr/>
            <p:nvPr/>
          </p:nvGrpSpPr>
          <p:grpSpPr>
            <a:xfrm>
              <a:off x="4706063" y="701389"/>
              <a:ext cx="3603640" cy="2102739"/>
              <a:chOff x="2233845" y="534675"/>
              <a:chExt cx="3603640" cy="210273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845" y="534675"/>
                <a:ext cx="2260943" cy="169079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955" y="622451"/>
                <a:ext cx="1555795" cy="1555795"/>
              </a:xfrm>
              <a:prstGeom prst="rect">
                <a:avLst/>
              </a:prstGeom>
            </p:spPr>
          </p:pic>
          <p:sp>
            <p:nvSpPr>
              <p:cNvPr id="13" name="TextBox 12"/>
              <p:cNvSpPr txBox="1"/>
              <p:nvPr/>
            </p:nvSpPr>
            <p:spPr>
              <a:xfrm>
                <a:off x="3937436" y="1188024"/>
                <a:ext cx="362715" cy="707886"/>
              </a:xfrm>
              <a:prstGeom prst="rect">
                <a:avLst/>
              </a:prstGeom>
              <a:noFill/>
            </p:spPr>
            <p:txBody>
              <a:bodyPr wrap="square" rtlCol="0">
                <a:spAutoFit/>
              </a:bodyPr>
              <a:lstStyle/>
              <a:p>
                <a:pPr algn="ctr"/>
                <a:r>
                  <a:rPr lang="en-US" sz="4000" dirty="0" smtClean="0"/>
                  <a:t>+</a:t>
                </a:r>
                <a:endParaRPr lang="en-US" sz="4000" dirty="0"/>
              </a:p>
            </p:txBody>
          </p:sp>
          <p:sp>
            <p:nvSpPr>
              <p:cNvPr id="16" name="TextBox 15"/>
              <p:cNvSpPr txBox="1"/>
              <p:nvPr/>
            </p:nvSpPr>
            <p:spPr>
              <a:xfrm>
                <a:off x="2502186" y="2052639"/>
                <a:ext cx="3335299" cy="584775"/>
              </a:xfrm>
              <a:prstGeom prst="rect">
                <a:avLst/>
              </a:prstGeom>
              <a:noFill/>
            </p:spPr>
            <p:txBody>
              <a:bodyPr wrap="square" rtlCol="0">
                <a:spAutoFit/>
              </a:bodyPr>
              <a:lstStyle/>
              <a:p>
                <a:pPr algn="ctr"/>
                <a:r>
                  <a:rPr lang="en-US" sz="1600" dirty="0" smtClean="0"/>
                  <a:t>Shared benefits between Cigna and Disney</a:t>
                </a:r>
                <a:endParaRPr lang="en-US" sz="1600" dirty="0"/>
              </a:p>
            </p:txBody>
          </p:sp>
        </p:grpSp>
        <p:sp>
          <p:nvSpPr>
            <p:cNvPr id="17" name="Rectangle 16"/>
            <p:cNvSpPr/>
            <p:nvPr/>
          </p:nvSpPr>
          <p:spPr>
            <a:xfrm>
              <a:off x="5034067" y="842963"/>
              <a:ext cx="3311564" cy="197849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1" name="Group 10"/>
          <p:cNvGrpSpPr/>
          <p:nvPr/>
        </p:nvGrpSpPr>
        <p:grpSpPr>
          <a:xfrm>
            <a:off x="1050751" y="837063"/>
            <a:ext cx="3311564" cy="1978496"/>
            <a:chOff x="681649" y="682325"/>
            <a:chExt cx="3311564" cy="1978496"/>
          </a:xfrm>
        </p:grpSpPr>
        <p:grpSp>
          <p:nvGrpSpPr>
            <p:cNvPr id="18" name="Group 17"/>
            <p:cNvGrpSpPr/>
            <p:nvPr/>
          </p:nvGrpSpPr>
          <p:grpSpPr>
            <a:xfrm>
              <a:off x="898496" y="748452"/>
              <a:ext cx="2893741" cy="1854362"/>
              <a:chOff x="145939" y="2150364"/>
              <a:chExt cx="2893741" cy="1854362"/>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06" y="2150364"/>
                <a:ext cx="2024110" cy="1491094"/>
              </a:xfrm>
              <a:prstGeom prst="rect">
                <a:avLst/>
              </a:prstGeom>
            </p:spPr>
          </p:pic>
          <p:sp>
            <p:nvSpPr>
              <p:cNvPr id="15" name="TextBox 14"/>
              <p:cNvSpPr txBox="1"/>
              <p:nvPr/>
            </p:nvSpPr>
            <p:spPr>
              <a:xfrm>
                <a:off x="145939" y="3666172"/>
                <a:ext cx="2893741" cy="338554"/>
              </a:xfrm>
              <a:prstGeom prst="rect">
                <a:avLst/>
              </a:prstGeom>
              <a:noFill/>
            </p:spPr>
            <p:txBody>
              <a:bodyPr wrap="none" rtlCol="0">
                <a:spAutoFit/>
              </a:bodyPr>
              <a:lstStyle/>
              <a:p>
                <a:r>
                  <a:rPr lang="en-US" sz="1600" dirty="0" smtClean="0"/>
                  <a:t>Applicable to a wide audience</a:t>
                </a:r>
                <a:endParaRPr lang="en-US" sz="1600" dirty="0"/>
              </a:p>
            </p:txBody>
          </p:sp>
        </p:grpSp>
        <p:sp>
          <p:nvSpPr>
            <p:cNvPr id="20" name="Rectangle 19"/>
            <p:cNvSpPr/>
            <p:nvPr/>
          </p:nvSpPr>
          <p:spPr>
            <a:xfrm>
              <a:off x="681649" y="682325"/>
              <a:ext cx="3311564" cy="197849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6" name="Group 5"/>
          <p:cNvGrpSpPr/>
          <p:nvPr/>
        </p:nvGrpSpPr>
        <p:grpSpPr>
          <a:xfrm>
            <a:off x="2884023" y="2537803"/>
            <a:ext cx="3311564" cy="2402752"/>
            <a:chOff x="2884023" y="2537803"/>
            <a:chExt cx="3311564" cy="2402752"/>
          </a:xfrm>
        </p:grpSpPr>
        <p:sp>
          <p:nvSpPr>
            <p:cNvPr id="21" name="Rectangle 20"/>
            <p:cNvSpPr/>
            <p:nvPr/>
          </p:nvSpPr>
          <p:spPr>
            <a:xfrm>
              <a:off x="2884023" y="2962059"/>
              <a:ext cx="3311564" cy="197849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4" name="Group 23"/>
            <p:cNvGrpSpPr/>
            <p:nvPr/>
          </p:nvGrpSpPr>
          <p:grpSpPr>
            <a:xfrm>
              <a:off x="3092935" y="2537803"/>
              <a:ext cx="2893741" cy="2391925"/>
              <a:chOff x="6110909" y="1781384"/>
              <a:chExt cx="2893741" cy="2391925"/>
            </a:xfrm>
          </p:grpSpPr>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9753" y="1781384"/>
                <a:ext cx="1116590" cy="1864705"/>
              </a:xfrm>
              <a:prstGeom prst="rect">
                <a:avLst/>
              </a:prstGeom>
            </p:spPr>
          </p:pic>
          <p:sp>
            <p:nvSpPr>
              <p:cNvPr id="26" name="TextBox 25"/>
              <p:cNvSpPr txBox="1"/>
              <p:nvPr/>
            </p:nvSpPr>
            <p:spPr>
              <a:xfrm>
                <a:off x="6110909" y="3588534"/>
                <a:ext cx="2893741" cy="584775"/>
              </a:xfrm>
              <a:prstGeom prst="rect">
                <a:avLst/>
              </a:prstGeom>
              <a:noFill/>
            </p:spPr>
            <p:txBody>
              <a:bodyPr wrap="square" rtlCol="0">
                <a:spAutoFit/>
              </a:bodyPr>
              <a:lstStyle/>
              <a:p>
                <a:pPr algn="ctr"/>
                <a:r>
                  <a:rPr lang="en-US" sz="1600" dirty="0" smtClean="0"/>
                  <a:t>Expandability and room for future use</a:t>
                </a:r>
                <a:endParaRPr lang="en-US" sz="1600" dirty="0"/>
              </a:p>
            </p:txBody>
          </p:sp>
        </p:grpSp>
      </p:grpSp>
    </p:spTree>
    <p:extLst>
      <p:ext uri="{BB962C8B-B14F-4D97-AF65-F5344CB8AC3E}">
        <p14:creationId xmlns:p14="http://schemas.microsoft.com/office/powerpoint/2010/main" val="17175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sp>
        <p:nvSpPr>
          <p:cNvPr id="3" name="Slide Number Placeholder 2"/>
          <p:cNvSpPr>
            <a:spLocks noGrp="1"/>
          </p:cNvSpPr>
          <p:nvPr>
            <p:ph type="sldNum" sz="quarter" idx="10"/>
          </p:nvPr>
        </p:nvSpPr>
        <p:spPr/>
        <p:txBody>
          <a:bodyPr/>
          <a:lstStyle/>
          <a:p>
            <a:fld id="{C8C01F01-A601-4FE5-8E71-6675F782C625}" type="slidenum">
              <a:rPr lang="en-US" altLang="en-US" smtClean="0"/>
              <a:pPr/>
              <a:t>17</a:t>
            </a:fld>
            <a:endParaRPr lang="en-US" altLang="en-US"/>
          </a:p>
        </p:txBody>
      </p:sp>
      <p:sp>
        <p:nvSpPr>
          <p:cNvPr id="4" name="TextBox 3"/>
          <p:cNvSpPr txBox="1"/>
          <p:nvPr/>
        </p:nvSpPr>
        <p:spPr>
          <a:xfrm>
            <a:off x="7254894" y="2104552"/>
            <a:ext cx="1060494" cy="507831"/>
          </a:xfrm>
          <a:prstGeom prst="rect">
            <a:avLst/>
          </a:prstGeom>
          <a:noFill/>
        </p:spPr>
        <p:txBody>
          <a:bodyPr wrap="square" rtlCol="0">
            <a:spAutoFit/>
          </a:bodyPr>
          <a:lstStyle/>
          <a:p>
            <a:pPr algn="ctr"/>
            <a:r>
              <a:rPr lang="en-US" sz="900" dirty="0" smtClean="0">
                <a:solidFill>
                  <a:schemeClr val="bg1"/>
                </a:solidFill>
              </a:rPr>
              <a:t>Scott Crawford</a:t>
            </a:r>
          </a:p>
          <a:p>
            <a:pPr algn="ctr"/>
            <a:r>
              <a:rPr lang="en-US" sz="900" dirty="0" smtClean="0">
                <a:solidFill>
                  <a:schemeClr val="bg1"/>
                </a:solidFill>
              </a:rPr>
              <a:t>Developer</a:t>
            </a:r>
          </a:p>
          <a:p>
            <a:pPr algn="ctr"/>
            <a:r>
              <a:rPr lang="en-US" sz="900" dirty="0" smtClean="0">
                <a:solidFill>
                  <a:schemeClr val="bg1"/>
                </a:solidFill>
              </a:rPr>
              <a:t>Waterside, CT</a:t>
            </a:r>
          </a:p>
        </p:txBody>
      </p:sp>
      <p:sp>
        <p:nvSpPr>
          <p:cNvPr id="5" name="TextBox 4"/>
          <p:cNvSpPr txBox="1"/>
          <p:nvPr/>
        </p:nvSpPr>
        <p:spPr>
          <a:xfrm>
            <a:off x="907582" y="2104552"/>
            <a:ext cx="943822" cy="507831"/>
          </a:xfrm>
          <a:prstGeom prst="rect">
            <a:avLst/>
          </a:prstGeom>
          <a:noFill/>
        </p:spPr>
        <p:txBody>
          <a:bodyPr wrap="square" rtlCol="0">
            <a:spAutoFit/>
          </a:bodyPr>
          <a:lstStyle/>
          <a:p>
            <a:pPr algn="ctr"/>
            <a:r>
              <a:rPr lang="en-US" sz="900" dirty="0" smtClean="0">
                <a:solidFill>
                  <a:schemeClr val="bg1"/>
                </a:solidFill>
              </a:rPr>
              <a:t>Brian Carducci</a:t>
            </a:r>
          </a:p>
          <a:p>
            <a:pPr algn="ctr"/>
            <a:r>
              <a:rPr lang="en-US" sz="900" dirty="0" smtClean="0">
                <a:solidFill>
                  <a:schemeClr val="bg1"/>
                </a:solidFill>
              </a:rPr>
              <a:t>Developer</a:t>
            </a:r>
          </a:p>
          <a:p>
            <a:pPr algn="ctr"/>
            <a:r>
              <a:rPr lang="en-US" sz="900" dirty="0" smtClean="0">
                <a:solidFill>
                  <a:schemeClr val="bg1"/>
                </a:solidFill>
              </a:rPr>
              <a:t>Wilde, CT</a:t>
            </a:r>
          </a:p>
        </p:txBody>
      </p:sp>
      <p:sp>
        <p:nvSpPr>
          <p:cNvPr id="6" name="TextBox 5"/>
          <p:cNvSpPr txBox="1"/>
          <p:nvPr/>
        </p:nvSpPr>
        <p:spPr>
          <a:xfrm>
            <a:off x="3561881" y="2104552"/>
            <a:ext cx="1189292" cy="507831"/>
          </a:xfrm>
          <a:prstGeom prst="rect">
            <a:avLst/>
          </a:prstGeom>
          <a:noFill/>
        </p:spPr>
        <p:txBody>
          <a:bodyPr wrap="square" rtlCol="0">
            <a:spAutoFit/>
          </a:bodyPr>
          <a:lstStyle/>
          <a:p>
            <a:pPr algn="ctr"/>
            <a:r>
              <a:rPr lang="en-US" sz="900" dirty="0" smtClean="0">
                <a:solidFill>
                  <a:schemeClr val="bg1"/>
                </a:solidFill>
              </a:rPr>
              <a:t>Michael Napolitano</a:t>
            </a:r>
          </a:p>
          <a:p>
            <a:pPr algn="ctr"/>
            <a:r>
              <a:rPr lang="en-US" sz="900" dirty="0" smtClean="0">
                <a:solidFill>
                  <a:schemeClr val="bg1"/>
                </a:solidFill>
              </a:rPr>
              <a:t>Inf. Sec. </a:t>
            </a:r>
            <a:r>
              <a:rPr lang="en-US" sz="900" dirty="0" err="1" smtClean="0">
                <a:solidFill>
                  <a:schemeClr val="bg1"/>
                </a:solidFill>
              </a:rPr>
              <a:t>Eng</a:t>
            </a:r>
            <a:r>
              <a:rPr lang="en-US" sz="900" dirty="0" smtClean="0">
                <a:solidFill>
                  <a:schemeClr val="bg1"/>
                </a:solidFill>
              </a:rPr>
              <a:t> </a:t>
            </a:r>
          </a:p>
          <a:p>
            <a:pPr algn="ctr"/>
            <a:r>
              <a:rPr lang="en-US" sz="900" dirty="0" smtClean="0">
                <a:solidFill>
                  <a:schemeClr val="bg1"/>
                </a:solidFill>
              </a:rPr>
              <a:t>Wilde, CT</a:t>
            </a:r>
          </a:p>
        </p:txBody>
      </p:sp>
      <p:sp>
        <p:nvSpPr>
          <p:cNvPr id="7" name="TextBox 6"/>
          <p:cNvSpPr txBox="1"/>
          <p:nvPr/>
        </p:nvSpPr>
        <p:spPr>
          <a:xfrm>
            <a:off x="-40665" y="2035302"/>
            <a:ext cx="1060494" cy="646331"/>
          </a:xfrm>
          <a:prstGeom prst="rect">
            <a:avLst/>
          </a:prstGeom>
          <a:noFill/>
        </p:spPr>
        <p:txBody>
          <a:bodyPr wrap="square" rtlCol="0">
            <a:spAutoFit/>
          </a:bodyPr>
          <a:lstStyle/>
          <a:p>
            <a:pPr algn="ctr"/>
            <a:r>
              <a:rPr lang="en-US" sz="900" dirty="0" smtClean="0">
                <a:solidFill>
                  <a:schemeClr val="bg1"/>
                </a:solidFill>
              </a:rPr>
              <a:t>Annabelle Cormia</a:t>
            </a:r>
          </a:p>
          <a:p>
            <a:pPr algn="ctr"/>
            <a:r>
              <a:rPr lang="en-US" sz="900" dirty="0" smtClean="0">
                <a:solidFill>
                  <a:schemeClr val="bg1"/>
                </a:solidFill>
              </a:rPr>
              <a:t>Inf. Sec. </a:t>
            </a:r>
            <a:r>
              <a:rPr lang="en-US" sz="900" dirty="0" err="1" smtClean="0">
                <a:solidFill>
                  <a:schemeClr val="bg1"/>
                </a:solidFill>
              </a:rPr>
              <a:t>Eng</a:t>
            </a:r>
            <a:endParaRPr lang="en-US" sz="900" dirty="0" smtClean="0">
              <a:solidFill>
                <a:schemeClr val="bg1"/>
              </a:solidFill>
            </a:endParaRPr>
          </a:p>
          <a:p>
            <a:pPr algn="ctr"/>
            <a:r>
              <a:rPr lang="en-US" sz="900" dirty="0" smtClean="0">
                <a:solidFill>
                  <a:schemeClr val="bg1"/>
                </a:solidFill>
              </a:rPr>
              <a:t>Wilde, CT</a:t>
            </a:r>
            <a:endParaRPr lang="en-US" sz="900" dirty="0">
              <a:solidFill>
                <a:schemeClr val="bg1"/>
              </a:solidFill>
            </a:endParaRPr>
          </a:p>
        </p:txBody>
      </p:sp>
      <p:sp>
        <p:nvSpPr>
          <p:cNvPr id="8" name="TextBox 7"/>
          <p:cNvSpPr txBox="1"/>
          <p:nvPr/>
        </p:nvSpPr>
        <p:spPr>
          <a:xfrm>
            <a:off x="2647512" y="2104552"/>
            <a:ext cx="1037006" cy="507831"/>
          </a:xfrm>
          <a:prstGeom prst="rect">
            <a:avLst/>
          </a:prstGeom>
          <a:noFill/>
        </p:spPr>
        <p:txBody>
          <a:bodyPr wrap="square" rtlCol="0">
            <a:spAutoFit/>
          </a:bodyPr>
          <a:lstStyle/>
          <a:p>
            <a:pPr algn="ctr"/>
            <a:r>
              <a:rPr lang="en-US" sz="900" dirty="0" smtClean="0">
                <a:solidFill>
                  <a:schemeClr val="bg1"/>
                </a:solidFill>
              </a:rPr>
              <a:t>Josie Lamp</a:t>
            </a:r>
          </a:p>
          <a:p>
            <a:pPr algn="ctr"/>
            <a:r>
              <a:rPr lang="en-US" sz="900" dirty="0" smtClean="0">
                <a:solidFill>
                  <a:schemeClr val="bg1"/>
                </a:solidFill>
              </a:rPr>
              <a:t>Systems Analyst</a:t>
            </a:r>
          </a:p>
          <a:p>
            <a:pPr algn="ctr"/>
            <a:r>
              <a:rPr lang="en-US" sz="900" dirty="0" smtClean="0">
                <a:solidFill>
                  <a:schemeClr val="bg1"/>
                </a:solidFill>
              </a:rPr>
              <a:t>Phoenix, AZ</a:t>
            </a:r>
            <a:endParaRPr lang="en-US" sz="900" dirty="0">
              <a:solidFill>
                <a:schemeClr val="bg1"/>
              </a:solidFill>
            </a:endParaRPr>
          </a:p>
        </p:txBody>
      </p:sp>
      <p:sp>
        <p:nvSpPr>
          <p:cNvPr id="9" name="TextBox 8"/>
          <p:cNvSpPr txBox="1"/>
          <p:nvPr/>
        </p:nvSpPr>
        <p:spPr>
          <a:xfrm>
            <a:off x="5416831" y="2104552"/>
            <a:ext cx="968645" cy="507831"/>
          </a:xfrm>
          <a:prstGeom prst="rect">
            <a:avLst/>
          </a:prstGeom>
          <a:noFill/>
        </p:spPr>
        <p:txBody>
          <a:bodyPr wrap="square" rtlCol="0">
            <a:spAutoFit/>
          </a:bodyPr>
          <a:lstStyle/>
          <a:p>
            <a:pPr algn="ctr"/>
            <a:r>
              <a:rPr lang="en-US" sz="900" dirty="0" smtClean="0">
                <a:solidFill>
                  <a:schemeClr val="bg1"/>
                </a:solidFill>
              </a:rPr>
              <a:t>Phil Murray</a:t>
            </a:r>
          </a:p>
          <a:p>
            <a:pPr algn="ctr"/>
            <a:r>
              <a:rPr lang="en-US" sz="900" dirty="0" smtClean="0">
                <a:solidFill>
                  <a:schemeClr val="bg1"/>
                </a:solidFill>
              </a:rPr>
              <a:t>SE&amp;I</a:t>
            </a:r>
          </a:p>
          <a:p>
            <a:pPr algn="ctr"/>
            <a:r>
              <a:rPr lang="en-US" sz="900" dirty="0" smtClean="0">
                <a:solidFill>
                  <a:schemeClr val="bg1"/>
                </a:solidFill>
              </a:rPr>
              <a:t>Wilde, CT</a:t>
            </a:r>
            <a:endParaRPr lang="en-US" sz="900" dirty="0">
              <a:solidFill>
                <a:schemeClr val="bg1"/>
              </a:solidFill>
            </a:endParaRPr>
          </a:p>
        </p:txBody>
      </p:sp>
      <p:sp>
        <p:nvSpPr>
          <p:cNvPr id="10" name="TextBox 9"/>
          <p:cNvSpPr txBox="1"/>
          <p:nvPr/>
        </p:nvSpPr>
        <p:spPr>
          <a:xfrm>
            <a:off x="6273230" y="2035302"/>
            <a:ext cx="1093910" cy="646331"/>
          </a:xfrm>
          <a:prstGeom prst="rect">
            <a:avLst/>
          </a:prstGeom>
          <a:noFill/>
        </p:spPr>
        <p:txBody>
          <a:bodyPr wrap="square" rtlCol="0">
            <a:spAutoFit/>
          </a:bodyPr>
          <a:lstStyle/>
          <a:p>
            <a:pPr algn="ctr"/>
            <a:r>
              <a:rPr lang="en-US" sz="900" dirty="0" smtClean="0">
                <a:solidFill>
                  <a:schemeClr val="bg1"/>
                </a:solidFill>
              </a:rPr>
              <a:t>Sal Costa</a:t>
            </a:r>
          </a:p>
          <a:p>
            <a:pPr algn="ctr"/>
            <a:r>
              <a:rPr lang="en-US" sz="900" dirty="0" smtClean="0">
                <a:solidFill>
                  <a:schemeClr val="bg1"/>
                </a:solidFill>
              </a:rPr>
              <a:t>Mobility Support Specialist</a:t>
            </a:r>
          </a:p>
          <a:p>
            <a:pPr algn="ctr"/>
            <a:r>
              <a:rPr lang="en-US" sz="900" dirty="0" smtClean="0">
                <a:solidFill>
                  <a:schemeClr val="bg1"/>
                </a:solidFill>
              </a:rPr>
              <a:t>Philadelphia, PA</a:t>
            </a:r>
          </a:p>
        </p:txBody>
      </p:sp>
      <p:sp>
        <p:nvSpPr>
          <p:cNvPr id="11" name="TextBox 10"/>
          <p:cNvSpPr txBox="1"/>
          <p:nvPr/>
        </p:nvSpPr>
        <p:spPr>
          <a:xfrm>
            <a:off x="8203145" y="2104552"/>
            <a:ext cx="968645" cy="507831"/>
          </a:xfrm>
          <a:prstGeom prst="rect">
            <a:avLst/>
          </a:prstGeom>
          <a:noFill/>
        </p:spPr>
        <p:txBody>
          <a:bodyPr wrap="square" rtlCol="0">
            <a:spAutoFit/>
          </a:bodyPr>
          <a:lstStyle/>
          <a:p>
            <a:pPr algn="ctr"/>
            <a:r>
              <a:rPr lang="en-US" sz="900" dirty="0" smtClean="0">
                <a:solidFill>
                  <a:schemeClr val="bg1"/>
                </a:solidFill>
              </a:rPr>
              <a:t>Sean Doyle</a:t>
            </a:r>
          </a:p>
          <a:p>
            <a:pPr algn="ctr"/>
            <a:r>
              <a:rPr lang="en-US" sz="900" dirty="0" smtClean="0">
                <a:solidFill>
                  <a:schemeClr val="bg1"/>
                </a:solidFill>
              </a:rPr>
              <a:t>Role</a:t>
            </a:r>
          </a:p>
          <a:p>
            <a:pPr algn="ctr"/>
            <a:r>
              <a:rPr lang="en-US" sz="900" dirty="0" smtClean="0">
                <a:solidFill>
                  <a:schemeClr val="bg1"/>
                </a:solidFill>
              </a:rPr>
              <a:t>Wilde, CT</a:t>
            </a:r>
            <a:endParaRPr lang="en-US" sz="900" dirty="0">
              <a:solidFill>
                <a:schemeClr val="bg1"/>
              </a:solidFill>
            </a:endParaRPr>
          </a:p>
        </p:txBody>
      </p:sp>
      <p:sp>
        <p:nvSpPr>
          <p:cNvPr id="12" name="TextBox 11"/>
          <p:cNvSpPr txBox="1"/>
          <p:nvPr/>
        </p:nvSpPr>
        <p:spPr>
          <a:xfrm>
            <a:off x="1739158" y="2104552"/>
            <a:ext cx="968645" cy="507831"/>
          </a:xfrm>
          <a:prstGeom prst="rect">
            <a:avLst/>
          </a:prstGeom>
          <a:noFill/>
        </p:spPr>
        <p:txBody>
          <a:bodyPr wrap="square" rtlCol="0">
            <a:spAutoFit/>
          </a:bodyPr>
          <a:lstStyle/>
          <a:p>
            <a:pPr algn="ctr"/>
            <a:r>
              <a:rPr lang="en-US" sz="900" dirty="0" smtClean="0">
                <a:solidFill>
                  <a:schemeClr val="bg1"/>
                </a:solidFill>
              </a:rPr>
              <a:t>Jeffrey Relf</a:t>
            </a:r>
          </a:p>
          <a:p>
            <a:pPr algn="ctr"/>
            <a:r>
              <a:rPr lang="en-US" sz="900" dirty="0" smtClean="0">
                <a:solidFill>
                  <a:schemeClr val="bg1"/>
                </a:solidFill>
              </a:rPr>
              <a:t>Data Engineer</a:t>
            </a:r>
          </a:p>
          <a:p>
            <a:pPr algn="ctr"/>
            <a:r>
              <a:rPr lang="en-US" sz="900" dirty="0" smtClean="0">
                <a:solidFill>
                  <a:schemeClr val="bg1"/>
                </a:solidFill>
              </a:rPr>
              <a:t>Wilde, CT</a:t>
            </a:r>
            <a:endParaRPr lang="en-US" sz="900" dirty="0">
              <a:solidFill>
                <a:schemeClr val="bg1"/>
              </a:solidFill>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29934" b="2009"/>
          <a:stretch/>
        </p:blipFill>
        <p:spPr>
          <a:xfrm>
            <a:off x="7316553" y="845200"/>
            <a:ext cx="892728" cy="914400"/>
          </a:xfrm>
          <a:prstGeom prst="ellipse">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227" y="845200"/>
            <a:ext cx="914400" cy="914400"/>
          </a:xfrm>
          <a:prstGeom prst="ellipse">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9416" b="8251"/>
          <a:stretch/>
        </p:blipFill>
        <p:spPr>
          <a:xfrm>
            <a:off x="31482" y="845200"/>
            <a:ext cx="888489" cy="914400"/>
          </a:xfrm>
          <a:prstGeom prst="ellipse">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2265" b="-2265"/>
          <a:stretch/>
        </p:blipFill>
        <p:spPr>
          <a:xfrm>
            <a:off x="2770238" y="849006"/>
            <a:ext cx="874771" cy="914400"/>
          </a:xfrm>
          <a:prstGeom prst="ellipse">
            <a:avLst/>
          </a:prstGeom>
        </p:spPr>
      </p:pic>
      <p:sp>
        <p:nvSpPr>
          <p:cNvPr id="17" name="TextBox 16"/>
          <p:cNvSpPr txBox="1"/>
          <p:nvPr/>
        </p:nvSpPr>
        <p:spPr>
          <a:xfrm>
            <a:off x="4597363" y="2104552"/>
            <a:ext cx="931714" cy="507831"/>
          </a:xfrm>
          <a:prstGeom prst="rect">
            <a:avLst/>
          </a:prstGeom>
          <a:noFill/>
        </p:spPr>
        <p:txBody>
          <a:bodyPr wrap="square" rtlCol="0">
            <a:spAutoFit/>
          </a:bodyPr>
          <a:lstStyle/>
          <a:p>
            <a:pPr algn="ctr"/>
            <a:r>
              <a:rPr lang="en-US" sz="900" dirty="0" smtClean="0">
                <a:solidFill>
                  <a:schemeClr val="bg1"/>
                </a:solidFill>
              </a:rPr>
              <a:t>Neil Patel</a:t>
            </a:r>
          </a:p>
          <a:p>
            <a:pPr algn="ctr"/>
            <a:r>
              <a:rPr lang="en-US" sz="900" dirty="0" smtClean="0">
                <a:solidFill>
                  <a:schemeClr val="bg1"/>
                </a:solidFill>
              </a:rPr>
              <a:t>Developer</a:t>
            </a:r>
          </a:p>
          <a:p>
            <a:pPr algn="ctr"/>
            <a:r>
              <a:rPr lang="en-US" sz="900" dirty="0" smtClean="0">
                <a:solidFill>
                  <a:schemeClr val="bg1"/>
                </a:solidFill>
              </a:rPr>
              <a:t>Wilde, CT</a:t>
            </a:r>
          </a:p>
        </p:txBody>
      </p:sp>
      <p:pic>
        <p:nvPicPr>
          <p:cNvPr id="31" name="Picture 30"/>
          <p:cNvPicPr>
            <a:picLocks noChangeAspect="1"/>
          </p:cNvPicPr>
          <p:nvPr/>
        </p:nvPicPr>
        <p:blipFill rotWithShape="1">
          <a:blip r:embed="rId7">
            <a:extLst>
              <a:ext uri="{28A0092B-C50C-407E-A947-70E740481C1C}">
                <a14:useLocalDpi xmlns:a14="http://schemas.microsoft.com/office/drawing/2010/main" val="0"/>
              </a:ext>
            </a:extLst>
          </a:blip>
          <a:srcRect l="53979" r="1793" b="53337"/>
          <a:stretch/>
        </p:blipFill>
        <p:spPr>
          <a:xfrm>
            <a:off x="37814" y="2946313"/>
            <a:ext cx="859849" cy="914400"/>
          </a:xfrm>
          <a:prstGeom prst="ellipse">
            <a:avLst/>
          </a:prstGeom>
        </p:spPr>
      </p:pic>
      <p:pic>
        <p:nvPicPr>
          <p:cNvPr id="32" name="Picture 31"/>
          <p:cNvPicPr>
            <a:picLocks noChangeAspect="1"/>
          </p:cNvPicPr>
          <p:nvPr/>
        </p:nvPicPr>
        <p:blipFill rotWithShape="1">
          <a:blip r:embed="rId8">
            <a:extLst>
              <a:ext uri="{28A0092B-C50C-407E-A947-70E740481C1C}">
                <a14:useLocalDpi xmlns:a14="http://schemas.microsoft.com/office/drawing/2010/main" val="0"/>
              </a:ext>
            </a:extLst>
          </a:blip>
          <a:srcRect t="-2" r="3210" b="3548"/>
          <a:stretch/>
        </p:blipFill>
        <p:spPr>
          <a:xfrm>
            <a:off x="3684518" y="845200"/>
            <a:ext cx="913908" cy="914400"/>
          </a:xfrm>
          <a:prstGeom prst="ellipse">
            <a:avLst/>
          </a:prstGeom>
        </p:spPr>
      </p:pic>
      <p:pic>
        <p:nvPicPr>
          <p:cNvPr id="33" name="Picture 32"/>
          <p:cNvPicPr>
            <a:picLocks noChangeAspect="1"/>
          </p:cNvPicPr>
          <p:nvPr/>
        </p:nvPicPr>
        <p:blipFill rotWithShape="1">
          <a:blip r:embed="rId9">
            <a:extLst>
              <a:ext uri="{28A0092B-C50C-407E-A947-70E740481C1C}">
                <a14:useLocalDpi xmlns:a14="http://schemas.microsoft.com/office/drawing/2010/main" val="0"/>
              </a:ext>
            </a:extLst>
          </a:blip>
          <a:srcRect l="14884" r="9913" b="23649"/>
          <a:stretch/>
        </p:blipFill>
        <p:spPr>
          <a:xfrm>
            <a:off x="6369861" y="845200"/>
            <a:ext cx="900647" cy="914400"/>
          </a:xfrm>
          <a:prstGeom prst="ellipse">
            <a:avLst/>
          </a:prstGeom>
        </p:spPr>
      </p:pic>
      <p:pic>
        <p:nvPicPr>
          <p:cNvPr id="34" name="Picture 33"/>
          <p:cNvPicPr>
            <a:picLocks noChangeAspect="1"/>
          </p:cNvPicPr>
          <p:nvPr/>
        </p:nvPicPr>
        <p:blipFill rotWithShape="1">
          <a:blip r:embed="rId10">
            <a:extLst>
              <a:ext uri="{28A0092B-C50C-407E-A947-70E740481C1C}">
                <a14:useLocalDpi xmlns:a14="http://schemas.microsoft.com/office/drawing/2010/main" val="0"/>
              </a:ext>
            </a:extLst>
          </a:blip>
          <a:srcRect l="30996" t="31974" r="16458" b="1946"/>
          <a:stretch/>
        </p:blipFill>
        <p:spPr>
          <a:xfrm>
            <a:off x="908406" y="2946313"/>
            <a:ext cx="969517" cy="914400"/>
          </a:xfrm>
          <a:prstGeom prst="ellipse">
            <a:avLst/>
          </a:prstGeom>
        </p:spPr>
      </p:pic>
      <p:pic>
        <p:nvPicPr>
          <p:cNvPr id="35" name="Picture 34"/>
          <p:cNvPicPr>
            <a:picLocks noChangeAspect="1"/>
          </p:cNvPicPr>
          <p:nvPr/>
        </p:nvPicPr>
        <p:blipFill rotWithShape="1">
          <a:blip r:embed="rId11">
            <a:extLst>
              <a:ext uri="{28A0092B-C50C-407E-A947-70E740481C1C}">
                <a14:useLocalDpi xmlns:a14="http://schemas.microsoft.com/office/drawing/2010/main" val="0"/>
              </a:ext>
            </a:extLst>
          </a:blip>
          <a:srcRect l="17784" r="10316"/>
          <a:stretch/>
        </p:blipFill>
        <p:spPr>
          <a:xfrm>
            <a:off x="3634887" y="2946313"/>
            <a:ext cx="876602" cy="914400"/>
          </a:xfrm>
          <a:prstGeom prst="ellipse">
            <a:avLst/>
          </a:prstGeom>
        </p:spPr>
      </p:pic>
      <p:pic>
        <p:nvPicPr>
          <p:cNvPr id="36" name="Picture 35"/>
          <p:cNvPicPr>
            <a:picLocks noChangeAspect="1"/>
          </p:cNvPicPr>
          <p:nvPr/>
        </p:nvPicPr>
        <p:blipFill rotWithShape="1">
          <a:blip r:embed="rId12">
            <a:extLst>
              <a:ext uri="{28A0092B-C50C-407E-A947-70E740481C1C}">
                <a14:useLocalDpi xmlns:a14="http://schemas.microsoft.com/office/drawing/2010/main" val="0"/>
              </a:ext>
            </a:extLst>
          </a:blip>
          <a:srcRect l="10264" t="-780" r="11640" b="37356"/>
          <a:stretch/>
        </p:blipFill>
        <p:spPr>
          <a:xfrm>
            <a:off x="6353228" y="2946313"/>
            <a:ext cx="883227" cy="914400"/>
          </a:xfrm>
          <a:prstGeom prst="ellipse">
            <a:avLst/>
          </a:prstGeom>
        </p:spPr>
      </p:pic>
      <p:pic>
        <p:nvPicPr>
          <p:cNvPr id="37" name="Picture 36"/>
          <p:cNvPicPr>
            <a:picLocks noChangeAspect="1"/>
          </p:cNvPicPr>
          <p:nvPr/>
        </p:nvPicPr>
        <p:blipFill rotWithShape="1">
          <a:blip r:embed="rId13">
            <a:extLst>
              <a:ext uri="{28A0092B-C50C-407E-A947-70E740481C1C}">
                <a14:useLocalDpi xmlns:a14="http://schemas.microsoft.com/office/drawing/2010/main" val="0"/>
              </a:ext>
            </a:extLst>
          </a:blip>
          <a:srcRect l="2611" t="-1" r="24749" b="3432"/>
          <a:stretch/>
        </p:blipFill>
        <p:spPr>
          <a:xfrm>
            <a:off x="4513994" y="2946313"/>
            <a:ext cx="917112" cy="914400"/>
          </a:xfrm>
          <a:prstGeom prst="ellipse">
            <a:avLst/>
          </a:prstGeom>
        </p:spPr>
      </p:pic>
      <p:pic>
        <p:nvPicPr>
          <p:cNvPr id="38" name="Picture 37"/>
          <p:cNvPicPr>
            <a:picLocks noChangeAspect="1"/>
          </p:cNvPicPr>
          <p:nvPr/>
        </p:nvPicPr>
        <p:blipFill rotWithShape="1">
          <a:blip r:embed="rId14">
            <a:extLst>
              <a:ext uri="{28A0092B-C50C-407E-A947-70E740481C1C}">
                <a14:useLocalDpi xmlns:a14="http://schemas.microsoft.com/office/drawing/2010/main" val="0"/>
              </a:ext>
            </a:extLst>
          </a:blip>
          <a:srcRect l="3355" t="1327" r="18188" b="35038"/>
          <a:stretch/>
        </p:blipFill>
        <p:spPr>
          <a:xfrm>
            <a:off x="7255436" y="2946313"/>
            <a:ext cx="924792" cy="914400"/>
          </a:xfrm>
          <a:prstGeom prst="ellipse">
            <a:avLst/>
          </a:prstGeom>
        </p:spPr>
      </p:pic>
      <p:pic>
        <p:nvPicPr>
          <p:cNvPr id="41" name="Picture 40"/>
          <p:cNvPicPr>
            <a:picLocks noChangeAspect="1"/>
          </p:cNvPicPr>
          <p:nvPr/>
        </p:nvPicPr>
        <p:blipFill rotWithShape="1">
          <a:blip r:embed="rId15">
            <a:extLst>
              <a:ext uri="{28A0092B-C50C-407E-A947-70E740481C1C}">
                <a14:useLocalDpi xmlns:a14="http://schemas.microsoft.com/office/drawing/2010/main" val="0"/>
              </a:ext>
            </a:extLst>
          </a:blip>
          <a:srcRect t="4295" b="37170"/>
          <a:stretch/>
        </p:blipFill>
        <p:spPr>
          <a:xfrm>
            <a:off x="1864018" y="845200"/>
            <a:ext cx="878709" cy="914400"/>
          </a:xfrm>
          <a:prstGeom prst="ellipse">
            <a:avLst/>
          </a:prstGeom>
        </p:spPr>
      </p:pic>
      <p:pic>
        <p:nvPicPr>
          <p:cNvPr id="42" name="Picture 41"/>
          <p:cNvPicPr>
            <a:picLocks noChangeAspect="1"/>
          </p:cNvPicPr>
          <p:nvPr/>
        </p:nvPicPr>
        <p:blipFill rotWithShape="1">
          <a:blip r:embed="rId16">
            <a:extLst>
              <a:ext uri="{28A0092B-C50C-407E-A947-70E740481C1C}">
                <a14:useLocalDpi xmlns:a14="http://schemas.microsoft.com/office/drawing/2010/main" val="0"/>
              </a:ext>
            </a:extLst>
          </a:blip>
          <a:srcRect l="2751" b="12173"/>
          <a:stretch/>
        </p:blipFill>
        <p:spPr>
          <a:xfrm>
            <a:off x="1888666" y="2946313"/>
            <a:ext cx="885932" cy="914400"/>
          </a:xfrm>
          <a:prstGeom prst="ellipse">
            <a:avLst/>
          </a:prstGeom>
        </p:spPr>
      </p:pic>
      <p:pic>
        <p:nvPicPr>
          <p:cNvPr id="44" name="Picture 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77103" y="2946313"/>
            <a:ext cx="855279" cy="914400"/>
          </a:xfrm>
          <a:prstGeom prst="ellipse">
            <a:avLst/>
          </a:prstGeom>
        </p:spPr>
      </p:pic>
      <p:sp>
        <p:nvSpPr>
          <p:cNvPr id="48" name="Title 2"/>
          <p:cNvSpPr txBox="1">
            <a:spLocks/>
          </p:cNvSpPr>
          <p:nvPr/>
        </p:nvSpPr>
        <p:spPr>
          <a:xfrm>
            <a:off x="425006" y="197270"/>
            <a:ext cx="8229600" cy="484584"/>
          </a:xfrm>
          <a:prstGeom prst="rect">
            <a:avLst/>
          </a:prstGeom>
        </p:spPr>
        <p:txBody>
          <a:bodyPr/>
          <a:lstStyle>
            <a:lvl1pPr algn="l" defTabSz="457200" rtl="0" eaLnBrk="1" fontAlgn="base" hangingPunct="1">
              <a:spcBef>
                <a:spcPct val="0"/>
              </a:spcBef>
              <a:spcAft>
                <a:spcPct val="0"/>
              </a:spcAft>
              <a:defRPr sz="2000" b="1" kern="1200">
                <a:solidFill>
                  <a:srgbClr val="0065A6"/>
                </a:solidFill>
                <a:latin typeface="Arial"/>
                <a:ea typeface="MS PGothic" pitchFamily="34" charset="-128"/>
                <a:cs typeface="Arial"/>
              </a:defRPr>
            </a:lvl1pPr>
            <a:lvl2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2pPr>
            <a:lvl3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3pPr>
            <a:lvl4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4pPr>
            <a:lvl5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5pPr>
            <a:lvl6pPr marL="457200" algn="l" defTabSz="457200" rtl="0" eaLnBrk="1" fontAlgn="base" hangingPunct="1">
              <a:spcBef>
                <a:spcPct val="0"/>
              </a:spcBef>
              <a:spcAft>
                <a:spcPct val="0"/>
              </a:spcAft>
              <a:defRPr sz="2400">
                <a:solidFill>
                  <a:srgbClr val="4F56AB"/>
                </a:solidFill>
                <a:latin typeface="Arial" charset="0"/>
                <a:ea typeface="ＭＳ Ｐゴシック" charset="-128"/>
              </a:defRPr>
            </a:lvl6pPr>
            <a:lvl7pPr marL="914400" algn="l" defTabSz="457200" rtl="0" eaLnBrk="1" fontAlgn="base" hangingPunct="1">
              <a:spcBef>
                <a:spcPct val="0"/>
              </a:spcBef>
              <a:spcAft>
                <a:spcPct val="0"/>
              </a:spcAft>
              <a:defRPr sz="2400">
                <a:solidFill>
                  <a:srgbClr val="4F56AB"/>
                </a:solidFill>
                <a:latin typeface="Arial" charset="0"/>
                <a:ea typeface="ＭＳ Ｐゴシック" charset="-128"/>
              </a:defRPr>
            </a:lvl7pPr>
            <a:lvl8pPr marL="1371600" algn="l" defTabSz="457200" rtl="0" eaLnBrk="1" fontAlgn="base" hangingPunct="1">
              <a:spcBef>
                <a:spcPct val="0"/>
              </a:spcBef>
              <a:spcAft>
                <a:spcPct val="0"/>
              </a:spcAft>
              <a:defRPr sz="2400">
                <a:solidFill>
                  <a:srgbClr val="4F56AB"/>
                </a:solidFill>
                <a:latin typeface="Arial" charset="0"/>
                <a:ea typeface="ＭＳ Ｐゴシック" charset="-128"/>
              </a:defRPr>
            </a:lvl8pPr>
            <a:lvl9pPr marL="1828800" algn="l" defTabSz="457200" rtl="0" eaLnBrk="1" fontAlgn="base" hangingPunct="1">
              <a:spcBef>
                <a:spcPct val="0"/>
              </a:spcBef>
              <a:spcAft>
                <a:spcPct val="0"/>
              </a:spcAft>
              <a:defRPr sz="2400">
                <a:solidFill>
                  <a:srgbClr val="4F56AB"/>
                </a:solidFill>
                <a:latin typeface="Arial" charset="0"/>
                <a:ea typeface="ＭＳ Ｐゴシック" charset="-128"/>
              </a:defRPr>
            </a:lvl9pPr>
          </a:lstStyle>
          <a:p>
            <a:r>
              <a:rPr lang="en-US" dirty="0" err="1" smtClean="0">
                <a:solidFill>
                  <a:schemeClr val="bg1"/>
                </a:solidFill>
              </a:rPr>
              <a:t>Winnovators</a:t>
            </a:r>
            <a:r>
              <a:rPr lang="en-US" dirty="0" smtClean="0">
                <a:solidFill>
                  <a:schemeClr val="bg1"/>
                </a:solidFill>
              </a:rPr>
              <a:t> Team</a:t>
            </a:r>
            <a:endParaRPr lang="en-US" dirty="0">
              <a:solidFill>
                <a:schemeClr val="bg1"/>
              </a:solidFill>
            </a:endParaRPr>
          </a:p>
        </p:txBody>
      </p:sp>
      <p:pic>
        <p:nvPicPr>
          <p:cNvPr id="50" name="Picture 49"/>
          <p:cNvPicPr>
            <a:picLocks noChangeAspect="1"/>
          </p:cNvPicPr>
          <p:nvPr/>
        </p:nvPicPr>
        <p:blipFill rotWithShape="1">
          <a:blip r:embed="rId18">
            <a:extLst>
              <a:ext uri="{28A0092B-C50C-407E-A947-70E740481C1C}">
                <a14:useLocalDpi xmlns:a14="http://schemas.microsoft.com/office/drawing/2010/main" val="0"/>
              </a:ext>
            </a:extLst>
          </a:blip>
          <a:srcRect l="-1052" t="26798" r="27046" b="14088"/>
          <a:stretch/>
        </p:blipFill>
        <p:spPr>
          <a:xfrm>
            <a:off x="5495276" y="845200"/>
            <a:ext cx="858561" cy="914400"/>
          </a:xfrm>
          <a:prstGeom prst="ellipse">
            <a:avLst/>
          </a:prstGeom>
        </p:spPr>
      </p:pic>
      <p:pic>
        <p:nvPicPr>
          <p:cNvPr id="51" name="Picture 5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425590" y="2950233"/>
            <a:ext cx="914400" cy="914400"/>
          </a:xfrm>
          <a:prstGeom prst="ellipse">
            <a:avLst/>
          </a:prstGeom>
        </p:spPr>
      </p:pic>
      <p:pic>
        <p:nvPicPr>
          <p:cNvPr id="18" name="Picture 17"/>
          <p:cNvPicPr>
            <a:picLocks noChangeAspect="1"/>
          </p:cNvPicPr>
          <p:nvPr/>
        </p:nvPicPr>
        <p:blipFill rotWithShape="1">
          <a:blip r:embed="rId20">
            <a:extLst>
              <a:ext uri="{28A0092B-C50C-407E-A947-70E740481C1C}">
                <a14:useLocalDpi xmlns:a14="http://schemas.microsoft.com/office/drawing/2010/main" val="0"/>
              </a:ext>
            </a:extLst>
          </a:blip>
          <a:srcRect l="-331" t="1310" b="30638"/>
          <a:stretch/>
        </p:blipFill>
        <p:spPr>
          <a:xfrm>
            <a:off x="4635345" y="845200"/>
            <a:ext cx="823197" cy="914400"/>
          </a:xfrm>
          <a:prstGeom prst="ellipse">
            <a:avLst/>
          </a:prstGeom>
        </p:spPr>
      </p:pic>
      <p:pic>
        <p:nvPicPr>
          <p:cNvPr id="19" name="Picture 18"/>
          <p:cNvPicPr>
            <a:picLocks noChangeAspect="1"/>
          </p:cNvPicPr>
          <p:nvPr/>
        </p:nvPicPr>
        <p:blipFill rotWithShape="1">
          <a:blip r:embed="rId21">
            <a:extLst>
              <a:ext uri="{28A0092B-C50C-407E-A947-70E740481C1C}">
                <a14:useLocalDpi xmlns:a14="http://schemas.microsoft.com/office/drawing/2010/main" val="0"/>
              </a:ext>
            </a:extLst>
          </a:blip>
          <a:srcRect l="2726" r="20315"/>
          <a:stretch/>
        </p:blipFill>
        <p:spPr>
          <a:xfrm>
            <a:off x="8190971" y="2946313"/>
            <a:ext cx="938276" cy="914400"/>
          </a:xfrm>
          <a:prstGeom prst="ellipse">
            <a:avLst/>
          </a:prstGeom>
        </p:spPr>
      </p:pic>
      <p:pic>
        <p:nvPicPr>
          <p:cNvPr id="20" name="Picture 19"/>
          <p:cNvPicPr>
            <a:picLocks noChangeAspect="1"/>
          </p:cNvPicPr>
          <p:nvPr/>
        </p:nvPicPr>
        <p:blipFill rotWithShape="1">
          <a:blip r:embed="rId22">
            <a:extLst>
              <a:ext uri="{28A0092B-C50C-407E-A947-70E740481C1C}">
                <a14:useLocalDpi xmlns:a14="http://schemas.microsoft.com/office/drawing/2010/main" val="0"/>
              </a:ext>
            </a:extLst>
          </a:blip>
          <a:srcRect t="2456" b="17311"/>
          <a:stretch/>
        </p:blipFill>
        <p:spPr>
          <a:xfrm>
            <a:off x="8244924" y="856222"/>
            <a:ext cx="899076" cy="914400"/>
          </a:xfrm>
          <a:prstGeom prst="ellipse">
            <a:avLst/>
          </a:prstGeom>
        </p:spPr>
      </p:pic>
    </p:spTree>
    <p:extLst>
      <p:ext uri="{BB962C8B-B14F-4D97-AF65-F5344CB8AC3E}">
        <p14:creationId xmlns:p14="http://schemas.microsoft.com/office/powerpoint/2010/main" val="883795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C8C01F01-A601-4FE5-8E71-6675F782C625}" type="slidenum">
              <a:rPr lang="en-US" altLang="en-US" smtClean="0"/>
              <a:pPr/>
              <a:t>18</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spTree>
    <p:extLst>
      <p:ext uri="{BB962C8B-B14F-4D97-AF65-F5344CB8AC3E}">
        <p14:creationId xmlns:p14="http://schemas.microsoft.com/office/powerpoint/2010/main" val="221485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9768" y="992955"/>
            <a:ext cx="8229600" cy="859309"/>
          </a:xfrm>
        </p:spPr>
        <p:txBody>
          <a:bodyPr/>
          <a:lstStyle/>
          <a:p>
            <a:pPr marL="0" indent="0" algn="ctr">
              <a:buNone/>
            </a:pPr>
            <a:r>
              <a:rPr lang="en-US" dirty="0" smtClean="0"/>
              <a:t>Not for commercial use. We hold no rights to any of the characters used in this presentation. All rights belong to The Walt Disney Company.</a:t>
            </a:r>
            <a:endParaRPr lang="en-US" dirty="0"/>
          </a:p>
        </p:txBody>
      </p:sp>
      <p:sp>
        <p:nvSpPr>
          <p:cNvPr id="3" name="Title 2"/>
          <p:cNvSpPr>
            <a:spLocks noGrp="1"/>
          </p:cNvSpPr>
          <p:nvPr>
            <p:ph type="title"/>
          </p:nvPr>
        </p:nvSpPr>
        <p:spPr/>
        <p:txBody>
          <a:bodyPr/>
          <a:lstStyle/>
          <a:p>
            <a:r>
              <a:rPr lang="en-US" dirty="0" smtClean="0"/>
              <a:t>Disclaimer</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19</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702" y="1852264"/>
            <a:ext cx="3784207" cy="2838155"/>
          </a:xfrm>
          <a:prstGeom prst="rect">
            <a:avLst/>
          </a:prstGeom>
        </p:spPr>
      </p:pic>
    </p:spTree>
    <p:extLst>
      <p:ext uri="{BB962C8B-B14F-4D97-AF65-F5344CB8AC3E}">
        <p14:creationId xmlns:p14="http://schemas.microsoft.com/office/powerpoint/2010/main" val="377285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sp>
        <p:nvSpPr>
          <p:cNvPr id="3" name="Slide Number Placeholder 2"/>
          <p:cNvSpPr>
            <a:spLocks noGrp="1"/>
          </p:cNvSpPr>
          <p:nvPr>
            <p:ph type="sldNum" sz="quarter" idx="10"/>
          </p:nvPr>
        </p:nvSpPr>
        <p:spPr/>
        <p:txBody>
          <a:bodyPr/>
          <a:lstStyle/>
          <a:p>
            <a:fld id="{C8C01F01-A601-4FE5-8E71-6675F782C625}" type="slidenum">
              <a:rPr lang="en-US" altLang="en-US" smtClean="0"/>
              <a:pPr/>
              <a:t>2</a:t>
            </a:fld>
            <a:endParaRPr lang="en-US" altLang="en-US"/>
          </a:p>
        </p:txBody>
      </p:sp>
      <p:sp>
        <p:nvSpPr>
          <p:cNvPr id="4" name="Title 2"/>
          <p:cNvSpPr txBox="1">
            <a:spLocks/>
          </p:cNvSpPr>
          <p:nvPr/>
        </p:nvSpPr>
        <p:spPr>
          <a:xfrm>
            <a:off x="452439" y="2143364"/>
            <a:ext cx="8716962" cy="717948"/>
          </a:xfrm>
          <a:prstGeom prst="rect">
            <a:avLst/>
          </a:prstGeom>
        </p:spPr>
        <p:txBody>
          <a:bodyPr/>
          <a:lstStyle>
            <a:lvl1pPr algn="l" defTabSz="457200" rtl="0" eaLnBrk="1" fontAlgn="base" hangingPunct="1">
              <a:spcBef>
                <a:spcPct val="0"/>
              </a:spcBef>
              <a:spcAft>
                <a:spcPct val="0"/>
              </a:spcAft>
              <a:defRPr sz="2000" b="1" kern="1200">
                <a:solidFill>
                  <a:srgbClr val="0065A6"/>
                </a:solidFill>
                <a:latin typeface="Arial"/>
                <a:ea typeface="MS PGothic" pitchFamily="34" charset="-128"/>
                <a:cs typeface="Arial"/>
              </a:defRPr>
            </a:lvl1pPr>
            <a:lvl2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2pPr>
            <a:lvl3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3pPr>
            <a:lvl4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4pPr>
            <a:lvl5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5pPr>
            <a:lvl6pPr marL="457200" algn="l" defTabSz="457200" rtl="0" eaLnBrk="1" fontAlgn="base" hangingPunct="1">
              <a:spcBef>
                <a:spcPct val="0"/>
              </a:spcBef>
              <a:spcAft>
                <a:spcPct val="0"/>
              </a:spcAft>
              <a:defRPr sz="2400">
                <a:solidFill>
                  <a:srgbClr val="4F56AB"/>
                </a:solidFill>
                <a:latin typeface="Arial" charset="0"/>
                <a:ea typeface="ＭＳ Ｐゴシック" charset="-128"/>
              </a:defRPr>
            </a:lvl6pPr>
            <a:lvl7pPr marL="914400" algn="l" defTabSz="457200" rtl="0" eaLnBrk="1" fontAlgn="base" hangingPunct="1">
              <a:spcBef>
                <a:spcPct val="0"/>
              </a:spcBef>
              <a:spcAft>
                <a:spcPct val="0"/>
              </a:spcAft>
              <a:defRPr sz="2400">
                <a:solidFill>
                  <a:srgbClr val="4F56AB"/>
                </a:solidFill>
                <a:latin typeface="Arial" charset="0"/>
                <a:ea typeface="ＭＳ Ｐゴシック" charset="-128"/>
              </a:defRPr>
            </a:lvl7pPr>
            <a:lvl8pPr marL="1371600" algn="l" defTabSz="457200" rtl="0" eaLnBrk="1" fontAlgn="base" hangingPunct="1">
              <a:spcBef>
                <a:spcPct val="0"/>
              </a:spcBef>
              <a:spcAft>
                <a:spcPct val="0"/>
              </a:spcAft>
              <a:defRPr sz="2400">
                <a:solidFill>
                  <a:srgbClr val="4F56AB"/>
                </a:solidFill>
                <a:latin typeface="Arial" charset="0"/>
                <a:ea typeface="ＭＳ Ｐゴシック" charset="-128"/>
              </a:defRPr>
            </a:lvl8pPr>
            <a:lvl9pPr marL="1828800" algn="l" defTabSz="457200" rtl="0" eaLnBrk="1" fontAlgn="base" hangingPunct="1">
              <a:spcBef>
                <a:spcPct val="0"/>
              </a:spcBef>
              <a:spcAft>
                <a:spcPct val="0"/>
              </a:spcAft>
              <a:defRPr sz="2400">
                <a:solidFill>
                  <a:srgbClr val="4F56AB"/>
                </a:solidFill>
                <a:latin typeface="Arial" charset="0"/>
                <a:ea typeface="ＭＳ Ｐゴシック" charset="-128"/>
              </a:defRPr>
            </a:lvl9pPr>
          </a:lstStyle>
          <a:p>
            <a:r>
              <a:rPr lang="en-US" sz="3800" dirty="0" smtClean="0">
                <a:solidFill>
                  <a:schemeClr val="bg1"/>
                </a:solidFill>
              </a:rPr>
              <a:t>INTRODUCTION VIDEO</a:t>
            </a:r>
            <a:endParaRPr lang="en-US" sz="3800"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769" y="2439933"/>
            <a:ext cx="2990848" cy="1896197"/>
          </a:xfrm>
          <a:prstGeom prst="rect">
            <a:avLst/>
          </a:prstGeom>
        </p:spPr>
      </p:pic>
    </p:spTree>
    <p:extLst>
      <p:ext uri="{BB962C8B-B14F-4D97-AF65-F5344CB8AC3E}">
        <p14:creationId xmlns:p14="http://schemas.microsoft.com/office/powerpoint/2010/main" val="1770271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Architecture Diagram</a:t>
            </a:r>
            <a:endParaRPr lang="en-US" dirty="0"/>
          </a:p>
        </p:txBody>
      </p:sp>
      <p:sp>
        <p:nvSpPr>
          <p:cNvPr id="3" name="Slide Number Placeholder 2"/>
          <p:cNvSpPr>
            <a:spLocks noGrp="1"/>
          </p:cNvSpPr>
          <p:nvPr>
            <p:ph type="sldNum" sz="quarter" idx="10"/>
          </p:nvPr>
        </p:nvSpPr>
        <p:spPr/>
        <p:txBody>
          <a:bodyPr/>
          <a:lstStyle/>
          <a:p>
            <a:fld id="{C8C01F01-A601-4FE5-8E71-6675F782C625}" type="slidenum">
              <a:rPr lang="en-US" altLang="en-US" smtClean="0"/>
              <a:pPr/>
              <a:t>20</a:t>
            </a:fld>
            <a:endParaRPr lang="en-US" altLang="en-US"/>
          </a:p>
        </p:txBody>
      </p:sp>
      <p:sp>
        <p:nvSpPr>
          <p:cNvPr id="2" name="Footer Placeholder 1"/>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90563"/>
            <a:ext cx="7740205" cy="3765323"/>
          </a:xfrm>
          <a:prstGeom prst="rect">
            <a:avLst/>
          </a:prstGeom>
        </p:spPr>
      </p:pic>
    </p:spTree>
    <p:extLst>
      <p:ext uri="{BB962C8B-B14F-4D97-AF65-F5344CB8AC3E}">
        <p14:creationId xmlns:p14="http://schemas.microsoft.com/office/powerpoint/2010/main" val="15898746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Possible concerns:</a:t>
            </a:r>
          </a:p>
          <a:p>
            <a:pPr lvl="1"/>
            <a:r>
              <a:rPr lang="en-US" dirty="0" smtClean="0"/>
              <a:t>Collection of personal data</a:t>
            </a:r>
          </a:p>
          <a:p>
            <a:pPr lvl="2"/>
            <a:r>
              <a:rPr lang="en-US" dirty="0" smtClean="0"/>
              <a:t>This is an issue because anytime you ask for sensitive information, people are not entirely willing to give it up due to potential security risks</a:t>
            </a:r>
          </a:p>
          <a:p>
            <a:pPr lvl="1"/>
            <a:r>
              <a:rPr lang="en-US" dirty="0" smtClean="0"/>
              <a:t>Integration with the Disney application</a:t>
            </a:r>
          </a:p>
          <a:p>
            <a:pPr lvl="2"/>
            <a:r>
              <a:rPr lang="en-US" dirty="0" smtClean="0"/>
              <a:t>Anytime you hand data that is safe in one location to another group, there is the risk of loss</a:t>
            </a:r>
          </a:p>
          <a:p>
            <a:pPr lvl="2"/>
            <a:endParaRPr lang="en-US" dirty="0"/>
          </a:p>
          <a:p>
            <a:pPr marL="454025" lvl="2" indent="0">
              <a:buNone/>
            </a:pPr>
            <a:endParaRPr lang="en-US" dirty="0" smtClean="0"/>
          </a:p>
        </p:txBody>
      </p:sp>
      <p:sp>
        <p:nvSpPr>
          <p:cNvPr id="3" name="Title 2"/>
          <p:cNvSpPr>
            <a:spLocks noGrp="1"/>
          </p:cNvSpPr>
          <p:nvPr>
            <p:ph type="title"/>
          </p:nvPr>
        </p:nvSpPr>
        <p:spPr/>
        <p:txBody>
          <a:bodyPr/>
          <a:lstStyle/>
          <a:p>
            <a:r>
              <a:rPr lang="en-US" dirty="0" smtClean="0"/>
              <a:t>Security</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21</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spTree>
    <p:extLst>
      <p:ext uri="{BB962C8B-B14F-4D97-AF65-F5344CB8AC3E}">
        <p14:creationId xmlns:p14="http://schemas.microsoft.com/office/powerpoint/2010/main" val="2031123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524115437"/>
              </p:ext>
            </p:extLst>
          </p:nvPr>
        </p:nvGraphicFramePr>
        <p:xfrm>
          <a:off x="425004" y="989561"/>
          <a:ext cx="8229602" cy="2697912"/>
        </p:xfrm>
        <a:graphic>
          <a:graphicData uri="http://schemas.openxmlformats.org/drawingml/2006/table">
            <a:tbl>
              <a:tblPr firstRow="1" bandRow="1">
                <a:tableStyleId>{93296810-A885-4BE3-A3E7-6D5BEEA58F35}</a:tableStyleId>
              </a:tblPr>
              <a:tblGrid>
                <a:gridCol w="3049174"/>
                <a:gridCol w="1295107"/>
                <a:gridCol w="1295107"/>
                <a:gridCol w="1295107"/>
                <a:gridCol w="1295107"/>
              </a:tblGrid>
              <a:tr h="452130">
                <a:tc>
                  <a:txBody>
                    <a:bodyPr/>
                    <a:lstStyle/>
                    <a:p>
                      <a:r>
                        <a:rPr lang="en-US" sz="1400" dirty="0" smtClean="0"/>
                        <a:t>Stage of Melanoma</a:t>
                      </a:r>
                      <a:endParaRPr lang="en-US" sz="1400" dirty="0"/>
                    </a:p>
                  </a:txBody>
                  <a:tcPr/>
                </a:tc>
                <a:tc>
                  <a:txBody>
                    <a:bodyPr/>
                    <a:lstStyle/>
                    <a:p>
                      <a:r>
                        <a:rPr lang="en-US" sz="1400" dirty="0" smtClean="0"/>
                        <a:t>Year 3</a:t>
                      </a:r>
                      <a:endParaRPr lang="en-US" sz="1400" dirty="0"/>
                    </a:p>
                  </a:txBody>
                  <a:tcPr/>
                </a:tc>
                <a:tc>
                  <a:txBody>
                    <a:bodyPr/>
                    <a:lstStyle/>
                    <a:p>
                      <a:r>
                        <a:rPr lang="en-US" sz="1400" dirty="0" smtClean="0"/>
                        <a:t>Year 4</a:t>
                      </a:r>
                      <a:endParaRPr lang="en-US" sz="1400" dirty="0"/>
                    </a:p>
                  </a:txBody>
                  <a:tcPr/>
                </a:tc>
                <a:tc>
                  <a:txBody>
                    <a:bodyPr/>
                    <a:lstStyle/>
                    <a:p>
                      <a:r>
                        <a:rPr lang="en-US" sz="1400" dirty="0" smtClean="0"/>
                        <a:t>Year 5</a:t>
                      </a:r>
                      <a:endParaRPr lang="en-US" sz="1400" dirty="0"/>
                    </a:p>
                  </a:txBody>
                  <a:tcPr/>
                </a:tc>
                <a:tc>
                  <a:txBody>
                    <a:bodyPr/>
                    <a:lstStyle/>
                    <a:p>
                      <a:r>
                        <a:rPr lang="en-US" sz="1400" dirty="0" smtClean="0"/>
                        <a:t>Total</a:t>
                      </a:r>
                      <a:endParaRPr lang="en-US" sz="1400" dirty="0"/>
                    </a:p>
                  </a:txBody>
                  <a:tcPr/>
                </a:tc>
              </a:tr>
              <a:tr h="450233">
                <a:tc>
                  <a:txBody>
                    <a:bodyPr/>
                    <a:lstStyle/>
                    <a:p>
                      <a:r>
                        <a:rPr lang="en-US" sz="1400" dirty="0" smtClean="0"/>
                        <a:t>Local (Stage</a:t>
                      </a:r>
                      <a:r>
                        <a:rPr lang="en-US" sz="1400" baseline="0" dirty="0" smtClean="0"/>
                        <a:t> 0/1)</a:t>
                      </a:r>
                      <a:endParaRPr lang="en-US" sz="1400" dirty="0"/>
                    </a:p>
                  </a:txBody>
                  <a:tcPr/>
                </a:tc>
                <a:tc>
                  <a:txBody>
                    <a:bodyPr/>
                    <a:lstStyle/>
                    <a:p>
                      <a:r>
                        <a:rPr lang="en-US" sz="1400" dirty="0" smtClean="0"/>
                        <a:t>$290,000</a:t>
                      </a:r>
                    </a:p>
                  </a:txBody>
                  <a:tcPr/>
                </a:tc>
                <a:tc>
                  <a:txBody>
                    <a:bodyPr/>
                    <a:lstStyle/>
                    <a:p>
                      <a:r>
                        <a:rPr lang="en-US" sz="1400" dirty="0" smtClean="0"/>
                        <a:t>$1,330,000</a:t>
                      </a:r>
                    </a:p>
                  </a:txBody>
                  <a:tcPr/>
                </a:tc>
                <a:tc>
                  <a:txBody>
                    <a:bodyPr/>
                    <a:lstStyle/>
                    <a:p>
                      <a:r>
                        <a:rPr lang="en-US" sz="1400" dirty="0" smtClean="0"/>
                        <a:t>$2,225,000</a:t>
                      </a:r>
                    </a:p>
                  </a:txBody>
                  <a:tcPr/>
                </a:tc>
                <a:tc>
                  <a:txBody>
                    <a:bodyPr/>
                    <a:lstStyle/>
                    <a:p>
                      <a:r>
                        <a:rPr lang="en-US" sz="1400" dirty="0" smtClean="0"/>
                        <a:t>$3,845,000</a:t>
                      </a:r>
                    </a:p>
                  </a:txBody>
                  <a:tcPr/>
                </a:tc>
              </a:tr>
              <a:tr h="452130">
                <a:tc>
                  <a:txBody>
                    <a:bodyPr/>
                    <a:lstStyle/>
                    <a:p>
                      <a:r>
                        <a:rPr lang="en-US" sz="1400" dirty="0" smtClean="0"/>
                        <a:t>Regional (Stage 2)</a:t>
                      </a:r>
                      <a:endParaRPr lang="en-US" sz="1400" dirty="0"/>
                    </a:p>
                  </a:txBody>
                  <a:tcPr/>
                </a:tc>
                <a:tc>
                  <a:txBody>
                    <a:bodyPr/>
                    <a:lstStyle/>
                    <a:p>
                      <a:r>
                        <a:rPr lang="en-US" sz="1400" dirty="0" smtClean="0"/>
                        <a:t>$140,000</a:t>
                      </a:r>
                      <a:endParaRPr lang="en-US" sz="1400" dirty="0"/>
                    </a:p>
                  </a:txBody>
                  <a:tcPr/>
                </a:tc>
                <a:tc>
                  <a:txBody>
                    <a:bodyPr/>
                    <a:lstStyle/>
                    <a:p>
                      <a:r>
                        <a:rPr lang="en-US" sz="1400" dirty="0" smtClean="0"/>
                        <a:t>$640,000</a:t>
                      </a:r>
                      <a:endParaRPr lang="en-US" sz="1400" dirty="0"/>
                    </a:p>
                  </a:txBody>
                  <a:tcPr/>
                </a:tc>
                <a:tc>
                  <a:txBody>
                    <a:bodyPr/>
                    <a:lstStyle/>
                    <a:p>
                      <a:r>
                        <a:rPr lang="en-US" sz="1400" dirty="0" smtClean="0"/>
                        <a:t>$1,070,000</a:t>
                      </a:r>
                      <a:endParaRPr lang="en-US" sz="1400" dirty="0"/>
                    </a:p>
                  </a:txBody>
                  <a:tcPr/>
                </a:tc>
                <a:tc>
                  <a:txBody>
                    <a:bodyPr/>
                    <a:lstStyle/>
                    <a:p>
                      <a:r>
                        <a:rPr lang="en-US" sz="1400" dirty="0" smtClean="0"/>
                        <a:t>$1,850,000</a:t>
                      </a:r>
                      <a:endParaRPr lang="en-US" sz="1400" dirty="0"/>
                    </a:p>
                  </a:txBody>
                  <a:tcPr/>
                </a:tc>
              </a:tr>
              <a:tr h="452130">
                <a:tc>
                  <a:txBody>
                    <a:bodyPr/>
                    <a:lstStyle/>
                    <a:p>
                      <a:r>
                        <a:rPr lang="en-US" sz="1400" dirty="0" smtClean="0"/>
                        <a:t>Distant (Stage</a:t>
                      </a:r>
                      <a:r>
                        <a:rPr lang="en-US" sz="1400" baseline="0" dirty="0" smtClean="0"/>
                        <a:t> 3/4)</a:t>
                      </a:r>
                    </a:p>
                  </a:txBody>
                  <a:tcPr/>
                </a:tc>
                <a:tc>
                  <a:txBody>
                    <a:bodyPr/>
                    <a:lstStyle/>
                    <a:p>
                      <a:r>
                        <a:rPr lang="en-US" sz="1400" dirty="0" smtClean="0"/>
                        <a:t>$23,000</a:t>
                      </a:r>
                      <a:endParaRPr lang="en-US" sz="1400" dirty="0"/>
                    </a:p>
                  </a:txBody>
                  <a:tcPr/>
                </a:tc>
                <a:tc>
                  <a:txBody>
                    <a:bodyPr/>
                    <a:lstStyle/>
                    <a:p>
                      <a:r>
                        <a:rPr lang="en-US" sz="1400" dirty="0" smtClean="0"/>
                        <a:t>$110,000</a:t>
                      </a:r>
                      <a:endParaRPr lang="en-US" sz="1400" dirty="0"/>
                    </a:p>
                  </a:txBody>
                  <a:tcPr/>
                </a:tc>
                <a:tc>
                  <a:txBody>
                    <a:bodyPr/>
                    <a:lstStyle/>
                    <a:p>
                      <a:r>
                        <a:rPr lang="en-US" sz="1400" dirty="0" smtClean="0"/>
                        <a:t>$180,000</a:t>
                      </a:r>
                      <a:endParaRPr lang="en-US" sz="1400" dirty="0"/>
                    </a:p>
                  </a:txBody>
                  <a:tcPr/>
                </a:tc>
                <a:tc>
                  <a:txBody>
                    <a:bodyPr/>
                    <a:lstStyle/>
                    <a:p>
                      <a:r>
                        <a:rPr lang="en-US" sz="1400" dirty="0" smtClean="0"/>
                        <a:t>$313,000</a:t>
                      </a:r>
                      <a:endParaRPr lang="en-US" sz="1400" dirty="0"/>
                    </a:p>
                  </a:txBody>
                  <a:tcPr/>
                </a:tc>
              </a:tr>
              <a:tr h="452130">
                <a:tc>
                  <a:txBody>
                    <a:bodyPr/>
                    <a:lstStyle/>
                    <a:p>
                      <a:r>
                        <a:rPr lang="en-US" sz="1400" dirty="0" err="1" smtClean="0"/>
                        <a:t>Unstaged</a:t>
                      </a:r>
                      <a:endParaRPr lang="en-US" sz="1400" dirty="0"/>
                    </a:p>
                  </a:txBody>
                  <a:tcPr/>
                </a:tc>
                <a:tc>
                  <a:txBody>
                    <a:bodyPr/>
                    <a:lstStyle/>
                    <a:p>
                      <a:r>
                        <a:rPr lang="en-US" sz="1400" dirty="0" smtClean="0"/>
                        <a:t>$40,000</a:t>
                      </a:r>
                      <a:endParaRPr lang="en-US" sz="1400" dirty="0"/>
                    </a:p>
                  </a:txBody>
                  <a:tcPr/>
                </a:tc>
                <a:tc>
                  <a:txBody>
                    <a:bodyPr/>
                    <a:lstStyle/>
                    <a:p>
                      <a:r>
                        <a:rPr lang="en-US" sz="1400" dirty="0" smtClean="0"/>
                        <a:t>$185,000</a:t>
                      </a:r>
                      <a:endParaRPr lang="en-US" sz="1400" dirty="0"/>
                    </a:p>
                  </a:txBody>
                  <a:tcPr/>
                </a:tc>
                <a:tc>
                  <a:txBody>
                    <a:bodyPr/>
                    <a:lstStyle/>
                    <a:p>
                      <a:r>
                        <a:rPr lang="en-US" sz="1400" dirty="0" smtClean="0"/>
                        <a:t>$310,000</a:t>
                      </a:r>
                    </a:p>
                  </a:txBody>
                  <a:tcPr/>
                </a:tc>
                <a:tc>
                  <a:txBody>
                    <a:bodyPr/>
                    <a:lstStyle/>
                    <a:p>
                      <a:r>
                        <a:rPr lang="en-US" sz="1400" dirty="0" smtClean="0"/>
                        <a:t>$535,000</a:t>
                      </a:r>
                      <a:endParaRPr lang="en-US" sz="1400" dirty="0"/>
                    </a:p>
                  </a:txBody>
                  <a:tcPr/>
                </a:tc>
              </a:tr>
              <a:tr h="439159">
                <a:tc>
                  <a:txBody>
                    <a:bodyPr/>
                    <a:lstStyle/>
                    <a:p>
                      <a:r>
                        <a:rPr lang="en-US" sz="1400" dirty="0" smtClean="0"/>
                        <a:t>Total</a:t>
                      </a:r>
                      <a:endParaRPr lang="en-US" sz="1400" dirty="0"/>
                    </a:p>
                  </a:txBody>
                  <a:tcPr/>
                </a:tc>
                <a:tc>
                  <a:txBody>
                    <a:bodyPr/>
                    <a:lstStyle/>
                    <a:p>
                      <a:r>
                        <a:rPr lang="en-US" sz="1400" dirty="0" smtClean="0"/>
                        <a:t>$493,000</a:t>
                      </a:r>
                      <a:endParaRPr lang="en-US" sz="1400" dirty="0"/>
                    </a:p>
                  </a:txBody>
                  <a:tcPr/>
                </a:tc>
                <a:tc>
                  <a:txBody>
                    <a:bodyPr/>
                    <a:lstStyle/>
                    <a:p>
                      <a:r>
                        <a:rPr lang="en-US" sz="1400" dirty="0" smtClean="0"/>
                        <a:t>$2,265,000</a:t>
                      </a:r>
                      <a:endParaRPr lang="en-US" sz="1400" dirty="0"/>
                    </a:p>
                  </a:txBody>
                  <a:tcPr/>
                </a:tc>
                <a:tc>
                  <a:txBody>
                    <a:bodyPr/>
                    <a:lstStyle/>
                    <a:p>
                      <a:r>
                        <a:rPr lang="en-US" sz="1400" dirty="0" smtClean="0"/>
                        <a:t>$3,785,000</a:t>
                      </a:r>
                      <a:endParaRPr lang="en-US" sz="1400" dirty="0"/>
                    </a:p>
                  </a:txBody>
                  <a:tcPr/>
                </a:tc>
                <a:tc>
                  <a:txBody>
                    <a:bodyPr/>
                    <a:lstStyle/>
                    <a:p>
                      <a:r>
                        <a:rPr lang="en-US" sz="1400" dirty="0" smtClean="0"/>
                        <a:t>$6,543,000</a:t>
                      </a:r>
                      <a:endParaRPr lang="en-US" sz="1400" dirty="0"/>
                    </a:p>
                  </a:txBody>
                  <a:tcPr/>
                </a:tc>
              </a:tr>
            </a:tbl>
          </a:graphicData>
        </a:graphic>
      </p:graphicFrame>
      <p:sp>
        <p:nvSpPr>
          <p:cNvPr id="3" name="Title 2"/>
          <p:cNvSpPr>
            <a:spLocks noGrp="1"/>
          </p:cNvSpPr>
          <p:nvPr>
            <p:ph type="title"/>
          </p:nvPr>
        </p:nvSpPr>
        <p:spPr/>
        <p:txBody>
          <a:bodyPr/>
          <a:lstStyle/>
          <a:p>
            <a:r>
              <a:rPr lang="en-US" dirty="0" smtClean="0"/>
              <a:t>How much does this save Cigna?</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22</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698" y="-90617"/>
            <a:ext cx="2011854" cy="1719221"/>
          </a:xfrm>
          <a:prstGeom prst="rect">
            <a:avLst/>
          </a:prstGeom>
        </p:spPr>
      </p:pic>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sp>
        <p:nvSpPr>
          <p:cNvPr id="7" name="TextBox 6"/>
          <p:cNvSpPr txBox="1"/>
          <p:nvPr/>
        </p:nvSpPr>
        <p:spPr>
          <a:xfrm>
            <a:off x="425004" y="3687473"/>
            <a:ext cx="8229602" cy="95410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Over the course of 5 years, this application will save Cigna over </a:t>
            </a:r>
            <a:r>
              <a:rPr lang="en-US" sz="3200" b="1" dirty="0" smtClean="0"/>
              <a:t>$1 million</a:t>
            </a:r>
            <a:endParaRPr lang="en-US" sz="3200" b="1" dirty="0"/>
          </a:p>
        </p:txBody>
      </p:sp>
    </p:spTree>
    <p:extLst>
      <p:ext uri="{BB962C8B-B14F-4D97-AF65-F5344CB8AC3E}">
        <p14:creationId xmlns:p14="http://schemas.microsoft.com/office/powerpoint/2010/main" val="189940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In-Depth Cost Breakdown- Development</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23</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graphicFrame>
        <p:nvGraphicFramePr>
          <p:cNvPr id="6" name="Table 5"/>
          <p:cNvGraphicFramePr>
            <a:graphicFrameLocks noGrp="1"/>
          </p:cNvGraphicFramePr>
          <p:nvPr>
            <p:extLst>
              <p:ext uri="{D42A27DB-BD31-4B8C-83A1-F6EECF244321}">
                <p14:modId xmlns:p14="http://schemas.microsoft.com/office/powerpoint/2010/main" val="993897579"/>
              </p:ext>
            </p:extLst>
          </p:nvPr>
        </p:nvGraphicFramePr>
        <p:xfrm>
          <a:off x="1986742" y="690558"/>
          <a:ext cx="4887883" cy="3709992"/>
        </p:xfrm>
        <a:graphic>
          <a:graphicData uri="http://schemas.openxmlformats.org/drawingml/2006/table">
            <a:tbl>
              <a:tblPr>
                <a:tableStyleId>{08FB837D-C827-4EFA-A057-4D05807E0F7C}</a:tableStyleId>
              </a:tblPr>
              <a:tblGrid>
                <a:gridCol w="1430325"/>
                <a:gridCol w="1430325"/>
                <a:gridCol w="743319"/>
                <a:gridCol w="743319"/>
                <a:gridCol w="540595"/>
              </a:tblGrid>
              <a:tr h="162292">
                <a:tc>
                  <a:txBody>
                    <a:bodyPr/>
                    <a:lstStyle/>
                    <a:p>
                      <a:pPr algn="l" fontAlgn="b"/>
                      <a:r>
                        <a:rPr lang="en-US" sz="800" u="none" strike="noStrike" dirty="0">
                          <a:effectLst/>
                        </a:rPr>
                        <a:t>Hours per year</a:t>
                      </a:r>
                      <a:endParaRPr lang="en-US" sz="800" b="0" i="0" u="none" strike="noStrike" dirty="0">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2080</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r>
                        <a:rPr lang="en-US" sz="800" u="none" strike="noStrike">
                          <a:effectLst/>
                        </a:rPr>
                        <a:t>Application Development</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700" u="sng" strike="noStrike">
                          <a:effectLst/>
                          <a:hlinkClick r:id="rId3"/>
                        </a:rPr>
                        <a:t>App Dev Spec ROLE</a:t>
                      </a:r>
                      <a:endParaRPr lang="en-US" sz="700" b="0" i="0" u="sng" strike="noStrike">
                        <a:solidFill>
                          <a:srgbClr val="0000FF"/>
                        </a:solidFill>
                        <a:effectLst/>
                        <a:latin typeface="Arial" panose="020B0604020202020204" pitchFamily="34" charset="0"/>
                      </a:endParaRPr>
                    </a:p>
                  </a:txBody>
                  <a:tcPr marL="7000" marR="7000" marT="7000" marB="0" anchor="b"/>
                </a:tc>
                <a:tc>
                  <a:txBody>
                    <a:bodyPr/>
                    <a:lstStyle/>
                    <a:p>
                      <a:pPr algn="l" fontAlgn="b"/>
                      <a:endParaRPr lang="en-US" sz="700" b="0" i="0" u="sng" strike="noStrike">
                        <a:solidFill>
                          <a:srgbClr val="0000FF"/>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42.47</a:t>
                      </a:r>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r>
                        <a:rPr lang="en-US" sz="800" u="none" strike="noStrike">
                          <a:effectLst/>
                        </a:rPr>
                        <a:t>Project Management</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700" u="sng" strike="noStrike">
                          <a:effectLst/>
                          <a:hlinkClick r:id="rId4"/>
                        </a:rPr>
                        <a:t>Project Mgmt Spec</a:t>
                      </a:r>
                      <a:endParaRPr lang="en-US" sz="700" b="0" i="0" u="sng" strike="noStrike">
                        <a:solidFill>
                          <a:srgbClr val="0000FF"/>
                        </a:solidFill>
                        <a:effectLst/>
                        <a:latin typeface="Arial" panose="020B0604020202020204" pitchFamily="34" charset="0"/>
                      </a:endParaRPr>
                    </a:p>
                  </a:txBody>
                  <a:tcPr marL="7000" marR="7000" marT="7000" marB="0" anchor="b"/>
                </a:tc>
                <a:tc>
                  <a:txBody>
                    <a:bodyPr/>
                    <a:lstStyle/>
                    <a:p>
                      <a:pPr algn="l" fontAlgn="b"/>
                      <a:endParaRPr lang="en-US" sz="700" b="0" i="0" u="sng" strike="noStrike">
                        <a:solidFill>
                          <a:srgbClr val="0000FF"/>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48.13</a:t>
                      </a:r>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r>
                        <a:rPr lang="en-US" sz="800" u="none" strike="noStrike">
                          <a:effectLst/>
                        </a:rPr>
                        <a:t>QA Testing</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700" u="sng" strike="noStrike">
                          <a:effectLst/>
                          <a:hlinkClick r:id="rId5"/>
                        </a:rPr>
                        <a:t>QA &amp; Test Spec</a:t>
                      </a:r>
                      <a:endParaRPr lang="en-US" sz="700" b="0" i="0" u="sng" strike="noStrike">
                        <a:solidFill>
                          <a:srgbClr val="0000FF"/>
                        </a:solidFill>
                        <a:effectLst/>
                        <a:latin typeface="Arial" panose="020B0604020202020204" pitchFamily="34" charset="0"/>
                      </a:endParaRPr>
                    </a:p>
                  </a:txBody>
                  <a:tcPr marL="7000" marR="7000" marT="7000" marB="0" anchor="b"/>
                </a:tc>
                <a:tc>
                  <a:txBody>
                    <a:bodyPr/>
                    <a:lstStyle/>
                    <a:p>
                      <a:pPr algn="l" fontAlgn="b"/>
                      <a:endParaRPr lang="en-US" sz="700" b="0" i="0" u="sng" strike="noStrike">
                        <a:solidFill>
                          <a:srgbClr val="0000FF"/>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43.76</a:t>
                      </a:r>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r>
                        <a:rPr lang="en-US" sz="800" u="none" strike="noStrike">
                          <a:effectLst/>
                        </a:rPr>
                        <a:t>Dev Costs:</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3 months</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3 devs</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2 devs</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293748">
                <a:tc>
                  <a:txBody>
                    <a:bodyPr/>
                    <a:lstStyle/>
                    <a:p>
                      <a:pPr algn="l" fontAlgn="b"/>
                      <a:endParaRPr lang="en-US" sz="800" b="1" i="0" u="none" strike="noStrike" dirty="0">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88,337.60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66,253.20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44,168.80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r>
                        <a:rPr lang="en-US" sz="800" u="none" strike="noStrike">
                          <a:effectLst/>
                        </a:rPr>
                        <a:t>PM:</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9 Months</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293748">
                <a:tc>
                  <a:txBody>
                    <a:bodyPr/>
                    <a:lstStyle/>
                    <a:p>
                      <a:pPr algn="l" fontAlgn="b"/>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150,165.60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r>
                        <a:rPr lang="en-US" sz="800" u="none" strike="noStrike">
                          <a:effectLst/>
                        </a:rPr>
                        <a:t>Dev Ops:</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6 months</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293748">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100,110.40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293748">
                <a:tc>
                  <a:txBody>
                    <a:bodyPr/>
                    <a:lstStyle/>
                    <a:p>
                      <a:pPr algn="l" fontAlgn="b"/>
                      <a:r>
                        <a:rPr lang="en-US" sz="800" u="none" strike="noStrike">
                          <a:effectLst/>
                        </a:rPr>
                        <a:t>Total:</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347,613.60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325,529.20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303,444.80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293748">
                <a:tc>
                  <a:txBody>
                    <a:bodyPr/>
                    <a:lstStyle/>
                    <a:p>
                      <a:pPr algn="l" fontAlgn="b"/>
                      <a:r>
                        <a:rPr lang="en-US" sz="800" u="none" strike="noStrike">
                          <a:effectLst/>
                        </a:rPr>
                        <a:t>LONG TERM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147,337.60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162292">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r>
              <a:tr h="293748">
                <a:tc>
                  <a:txBody>
                    <a:bodyPr/>
                    <a:lstStyle/>
                    <a:p>
                      <a:pPr algn="l" fontAlgn="b"/>
                      <a:r>
                        <a:rPr lang="en-US" sz="800" u="none" strike="noStrike">
                          <a:effectLst/>
                        </a:rPr>
                        <a:t>Incentive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                         1,500,000.00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7000" marR="7000" marT="7000" marB="0" anchor="b"/>
                </a:tc>
              </a:tr>
            </a:tbl>
          </a:graphicData>
        </a:graphic>
      </p:graphicFrame>
    </p:spTree>
    <p:extLst>
      <p:ext uri="{BB962C8B-B14F-4D97-AF65-F5344CB8AC3E}">
        <p14:creationId xmlns:p14="http://schemas.microsoft.com/office/powerpoint/2010/main" val="38948656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In-Depth Cost Breakdown- </a:t>
            </a:r>
            <a:r>
              <a:rPr lang="en-US" dirty="0" smtClean="0"/>
              <a:t>Maintenance</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24</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2613427275"/>
              </p:ext>
            </p:extLst>
          </p:nvPr>
        </p:nvGraphicFramePr>
        <p:xfrm>
          <a:off x="457200" y="1217734"/>
          <a:ext cx="8229599" cy="1602047"/>
        </p:xfrm>
        <a:graphic>
          <a:graphicData uri="http://schemas.openxmlformats.org/drawingml/2006/table">
            <a:tbl>
              <a:tblPr>
                <a:tableStyleId>{08FB837D-C827-4EFA-A057-4D05807E0F7C}</a:tableStyleId>
              </a:tblPr>
              <a:tblGrid>
                <a:gridCol w="1331259"/>
                <a:gridCol w="756397"/>
                <a:gridCol w="484094"/>
                <a:gridCol w="484094"/>
                <a:gridCol w="484094"/>
                <a:gridCol w="1280832"/>
                <a:gridCol w="988359"/>
                <a:gridCol w="484094"/>
                <a:gridCol w="484094"/>
                <a:gridCol w="484094"/>
                <a:gridCol w="484094"/>
                <a:gridCol w="484094"/>
              </a:tblGrid>
              <a:tr h="151279">
                <a:tc>
                  <a:txBody>
                    <a:bodyPr/>
                    <a:lstStyle/>
                    <a:p>
                      <a:pPr algn="l" fontAlgn="b"/>
                      <a:r>
                        <a:rPr lang="en-US" sz="900" u="none" strike="noStrike" dirty="0">
                          <a:effectLst/>
                        </a:rPr>
                        <a:t>Year 4</a:t>
                      </a:r>
                      <a:endParaRPr lang="en-US" sz="900" b="0" i="0" u="none" strike="noStrike" dirty="0">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  1,647,337.60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Application Development</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800" u="sng" strike="noStrike">
                          <a:effectLst/>
                          <a:hlinkClick r:id="rId2"/>
                        </a:rPr>
                        <a:t>App Dev Spec ROLE</a:t>
                      </a:r>
                      <a:endParaRPr lang="en-US" sz="800" b="0" i="0" u="sng" strike="noStrike">
                        <a:solidFill>
                          <a:srgbClr val="0000FF"/>
                        </a:solidFill>
                        <a:effectLst/>
                        <a:latin typeface="Arial" panose="020B0604020202020204" pitchFamily="34" charset="0"/>
                      </a:endParaRPr>
                    </a:p>
                  </a:txBody>
                  <a:tcPr marL="7564" marR="7564" marT="7564" marB="0" anchor="b"/>
                </a:tc>
                <a:tc>
                  <a:txBody>
                    <a:bodyPr/>
                    <a:lstStyle/>
                    <a:p>
                      <a:pPr algn="l" fontAlgn="b"/>
                      <a:endParaRPr lang="en-US" sz="800" b="0" i="0" u="sng" strike="noStrike">
                        <a:solidFill>
                          <a:srgbClr val="0000FF"/>
                        </a:solidFill>
                        <a:effectLst/>
                        <a:latin typeface="Arial" panose="020B0604020202020204" pitchFamily="34" charset="0"/>
                      </a:endParaRPr>
                    </a:p>
                  </a:txBody>
                  <a:tcPr marL="7564" marR="7564" marT="756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42.47</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564" marR="7564" marT="7564" marB="0" anchor="b"/>
                </a:tc>
              </a:tr>
              <a:tr h="151279">
                <a:tc>
                  <a:txBody>
                    <a:bodyPr/>
                    <a:lstStyle/>
                    <a:p>
                      <a:pPr algn="l" fontAlgn="b"/>
                      <a:r>
                        <a:rPr lang="en-US" sz="900" u="none" strike="noStrike">
                          <a:effectLst/>
                        </a:rPr>
                        <a:t>Year 5</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  2,647,337.60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Project Management</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800" u="sng" strike="noStrike">
                          <a:effectLst/>
                          <a:hlinkClick r:id="rId3"/>
                        </a:rPr>
                        <a:t>Project Mgmt Spec</a:t>
                      </a:r>
                      <a:endParaRPr lang="en-US" sz="800" b="0" i="0" u="sng" strike="noStrike">
                        <a:solidFill>
                          <a:srgbClr val="0000FF"/>
                        </a:solidFill>
                        <a:effectLst/>
                        <a:latin typeface="Arial" panose="020B0604020202020204" pitchFamily="34" charset="0"/>
                      </a:endParaRPr>
                    </a:p>
                  </a:txBody>
                  <a:tcPr marL="7564" marR="7564" marT="7564" marB="0" anchor="b"/>
                </a:tc>
                <a:tc>
                  <a:txBody>
                    <a:bodyPr/>
                    <a:lstStyle/>
                    <a:p>
                      <a:pPr algn="l" fontAlgn="b"/>
                      <a:endParaRPr lang="en-US" sz="800" b="0" i="0" u="sng" strike="noStrike">
                        <a:solidFill>
                          <a:srgbClr val="0000FF"/>
                        </a:solidFill>
                        <a:effectLst/>
                        <a:latin typeface="Arial" panose="020B0604020202020204" pitchFamily="34" charset="0"/>
                      </a:endParaRPr>
                    </a:p>
                  </a:txBody>
                  <a:tcPr marL="7564" marR="7564" marT="756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48.13</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564" marR="7564" marT="7564" marB="0" anchor="b"/>
                </a:tc>
              </a:tr>
              <a:tr h="151279">
                <a:tc>
                  <a:txBody>
                    <a:bodyPr/>
                    <a:lstStyle/>
                    <a:p>
                      <a:pPr algn="l" fontAlgn="b"/>
                      <a:r>
                        <a:rPr lang="en-US" sz="900" u="none" strike="noStrike">
                          <a:effectLst/>
                        </a:rPr>
                        <a:t>5-year Total Cost Estimates</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  5,314,902.40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QA Testing</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800" u="sng" strike="noStrike">
                          <a:effectLst/>
                          <a:hlinkClick r:id="rId4"/>
                        </a:rPr>
                        <a:t>QA &amp; Test Spec</a:t>
                      </a:r>
                      <a:endParaRPr lang="en-US" sz="800" b="0" i="0" u="sng" strike="noStrike">
                        <a:solidFill>
                          <a:srgbClr val="0000FF"/>
                        </a:solidFill>
                        <a:effectLst/>
                        <a:latin typeface="Arial" panose="020B0604020202020204" pitchFamily="34" charset="0"/>
                      </a:endParaRPr>
                    </a:p>
                  </a:txBody>
                  <a:tcPr marL="7564" marR="7564" marT="7564" marB="0" anchor="b"/>
                </a:tc>
                <a:tc>
                  <a:txBody>
                    <a:bodyPr/>
                    <a:lstStyle/>
                    <a:p>
                      <a:pPr algn="l" fontAlgn="b"/>
                      <a:endParaRPr lang="en-US" sz="800" b="0" i="0" u="sng" strike="noStrike">
                        <a:solidFill>
                          <a:srgbClr val="0000FF"/>
                        </a:solidFill>
                        <a:effectLst/>
                        <a:latin typeface="Arial" panose="020B0604020202020204" pitchFamily="34" charset="0"/>
                      </a:endParaRPr>
                    </a:p>
                  </a:txBody>
                  <a:tcPr marL="7564" marR="7564" marT="756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43.76</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7564" marR="7564" marT="7564" marB="0" anchor="b"/>
                </a:tc>
              </a:tr>
              <a:tr h="273816">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      672,613.60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r>
              <a:tr h="151279">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Hours per year</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r" fontAlgn="b"/>
                      <a:r>
                        <a:rPr lang="en-US" sz="900" u="none" strike="noStrike">
                          <a:effectLst/>
                        </a:rPr>
                        <a:t>2080</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r>
              <a:tr h="151279">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r>
              <a:tr h="273816">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Incentives 30,000</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            1,500,000.00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r>
              <a:tr h="273816">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Incentives 50,000</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r>
                        <a:rPr lang="en-US" sz="900" u="none" strike="noStrike">
                          <a:effectLst/>
                        </a:rPr>
                        <a:t> $            2,500,000.00 </a:t>
                      </a:r>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7564" marR="7564" marT="756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7564" marR="7564" marT="7564" marB="0" anchor="b"/>
                </a:tc>
              </a:tr>
            </a:tbl>
          </a:graphicData>
        </a:graphic>
      </p:graphicFrame>
    </p:spTree>
    <p:extLst>
      <p:ext uri="{BB962C8B-B14F-4D97-AF65-F5344CB8AC3E}">
        <p14:creationId xmlns:p14="http://schemas.microsoft.com/office/powerpoint/2010/main" val="2395843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In-Depth Cost Breakdown- </a:t>
            </a:r>
            <a:r>
              <a:rPr lang="en-US" dirty="0" smtClean="0"/>
              <a:t>Pilot 1</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25</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1503612265"/>
              </p:ext>
            </p:extLst>
          </p:nvPr>
        </p:nvGraphicFramePr>
        <p:xfrm>
          <a:off x="1554480" y="690568"/>
          <a:ext cx="5370021" cy="3540607"/>
        </p:xfrm>
        <a:graphic>
          <a:graphicData uri="http://schemas.openxmlformats.org/drawingml/2006/table">
            <a:tbl>
              <a:tblPr>
                <a:tableStyleId>{08FB837D-C827-4EFA-A057-4D05807E0F7C}</a:tableStyleId>
              </a:tblPr>
              <a:tblGrid>
                <a:gridCol w="1683932"/>
                <a:gridCol w="1299412"/>
                <a:gridCol w="875115"/>
                <a:gridCol w="875115"/>
                <a:gridCol w="636447"/>
              </a:tblGrid>
              <a:tr h="137928">
                <a:tc>
                  <a:txBody>
                    <a:bodyPr/>
                    <a:lstStyle/>
                    <a:p>
                      <a:pPr algn="l" fontAlgn="b"/>
                      <a:r>
                        <a:rPr lang="en-US" sz="700" u="none" strike="noStrike" dirty="0">
                          <a:effectLst/>
                        </a:rPr>
                        <a:t>Hours per year</a:t>
                      </a:r>
                      <a:endParaRPr lang="en-US" sz="700" b="0" i="0" u="none" strike="noStrike" dirty="0">
                        <a:solidFill>
                          <a:srgbClr val="000000"/>
                        </a:solidFill>
                        <a:effectLst/>
                        <a:latin typeface="Calibri" panose="020F0502020204030204" pitchFamily="34" charset="0"/>
                      </a:endParaRPr>
                    </a:p>
                  </a:txBody>
                  <a:tcPr marL="6234" marR="6234" marT="6234" marB="0" anchor="b"/>
                </a:tc>
                <a:tc>
                  <a:txBody>
                    <a:bodyPr/>
                    <a:lstStyle/>
                    <a:p>
                      <a:pPr algn="r" fontAlgn="b"/>
                      <a:r>
                        <a:rPr lang="en-US" sz="700" u="none" strike="noStrike">
                          <a:effectLst/>
                        </a:rPr>
                        <a:t>2080</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r>
                        <a:rPr lang="en-US" sz="700" u="none" strike="noStrike">
                          <a:effectLst/>
                        </a:rPr>
                        <a:t>Application Development</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sng" strike="noStrike">
                          <a:effectLst/>
                          <a:hlinkClick r:id="rId2"/>
                        </a:rPr>
                        <a:t>App Dev Spec ROLE</a:t>
                      </a:r>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42.47</a:t>
                      </a:r>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r>
                        <a:rPr lang="en-US" sz="700" u="none" strike="noStrike" dirty="0">
                          <a:effectLst/>
                        </a:rPr>
                        <a:t>Project Management</a:t>
                      </a:r>
                      <a:endParaRPr lang="en-US" sz="700" b="0" i="0" u="none" strike="noStrike" dirty="0">
                        <a:solidFill>
                          <a:srgbClr val="000000"/>
                        </a:solidFill>
                        <a:effectLst/>
                        <a:latin typeface="Calibri" panose="020F0502020204030204" pitchFamily="34" charset="0"/>
                      </a:endParaRPr>
                    </a:p>
                  </a:txBody>
                  <a:tcPr marL="6234" marR="6234" marT="6234" marB="0" anchor="b"/>
                </a:tc>
                <a:tc>
                  <a:txBody>
                    <a:bodyPr/>
                    <a:lstStyle/>
                    <a:p>
                      <a:pPr algn="l" fontAlgn="b"/>
                      <a:r>
                        <a:rPr lang="en-US" sz="700" u="sng" strike="noStrike">
                          <a:effectLst/>
                          <a:hlinkClick r:id="rId3"/>
                        </a:rPr>
                        <a:t>Project Mgmt Spec</a:t>
                      </a:r>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48.13</a:t>
                      </a:r>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r>
                        <a:rPr lang="en-US" sz="700" u="none" strike="noStrike">
                          <a:effectLst/>
                        </a:rPr>
                        <a:t>QA Testing</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sng" strike="noStrike">
                          <a:effectLst/>
                          <a:hlinkClick r:id="rId4"/>
                        </a:rPr>
                        <a:t>QA &amp; Test Spec</a:t>
                      </a:r>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43.76</a:t>
                      </a:r>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r>
                        <a:rPr lang="en-US" sz="700" u="none" strike="noStrike">
                          <a:effectLst/>
                        </a:rPr>
                        <a:t>Dev Costs:</a:t>
                      </a:r>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3 months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3 devs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2 devs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49649">
                <a:tc>
                  <a:txBody>
                    <a:bodyPr/>
                    <a:lstStyle/>
                    <a:p>
                      <a:pPr algn="l" fontAlgn="b"/>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88,337.60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66,253.20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44,168.80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r>
                        <a:rPr lang="en-US" sz="700" u="none" strike="noStrike">
                          <a:effectLst/>
                        </a:rPr>
                        <a:t>PM:</a:t>
                      </a:r>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9 Months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49649">
                <a:tc>
                  <a:txBody>
                    <a:bodyPr/>
                    <a:lstStyle/>
                    <a:p>
                      <a:pPr algn="l" fontAlgn="b"/>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150,165.60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r>
                        <a:rPr lang="en-US" sz="700" u="none" strike="noStrike">
                          <a:effectLst/>
                        </a:rPr>
                        <a:t>Dev Ops:</a:t>
                      </a:r>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6 months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49649">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100,110.40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49649">
                <a:tc>
                  <a:txBody>
                    <a:bodyPr/>
                    <a:lstStyle/>
                    <a:p>
                      <a:pPr algn="l" fontAlgn="b"/>
                      <a:r>
                        <a:rPr lang="en-US" sz="700" u="none" strike="noStrike">
                          <a:effectLst/>
                        </a:rPr>
                        <a:t>Total:</a:t>
                      </a:r>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347,613.60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325,529.20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303,444.80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49649">
                <a:tc>
                  <a:txBody>
                    <a:bodyPr/>
                    <a:lstStyle/>
                    <a:p>
                      <a:pPr algn="l" fontAlgn="b"/>
                      <a:r>
                        <a:rPr lang="en-US" sz="700" u="none" strike="noStrike">
                          <a:effectLst/>
                        </a:rPr>
                        <a:t>LONG TERM</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147,337.60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49649">
                <a:tc>
                  <a:txBody>
                    <a:bodyPr/>
                    <a:lstStyle/>
                    <a:p>
                      <a:pPr algn="l" fontAlgn="b"/>
                      <a:r>
                        <a:rPr lang="en-US" sz="700" u="none" strike="noStrike">
                          <a:effectLst/>
                        </a:rPr>
                        <a:t>Incentive</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150,000.00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7928">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49649">
                <a:tc>
                  <a:txBody>
                    <a:bodyPr/>
                    <a:lstStyle/>
                    <a:p>
                      <a:pPr algn="l" fontAlgn="b"/>
                      <a:r>
                        <a:rPr lang="en-US" sz="700" u="none" strike="noStrike">
                          <a:effectLst/>
                        </a:rPr>
                        <a:t>Pilot 1 Cost</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497,613.60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6234" marR="6234" marT="6234" marB="0" anchor="b"/>
                </a:tc>
              </a:tr>
            </a:tbl>
          </a:graphicData>
        </a:graphic>
      </p:graphicFrame>
    </p:spTree>
    <p:extLst>
      <p:ext uri="{BB962C8B-B14F-4D97-AF65-F5344CB8AC3E}">
        <p14:creationId xmlns:p14="http://schemas.microsoft.com/office/powerpoint/2010/main" val="12457924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In-Depth Cost Breakdown- </a:t>
            </a:r>
            <a:r>
              <a:rPr lang="en-US" dirty="0" smtClean="0"/>
              <a:t>Pilot 2</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26</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graphicFrame>
        <p:nvGraphicFramePr>
          <p:cNvPr id="7" name="Table 6"/>
          <p:cNvGraphicFramePr>
            <a:graphicFrameLocks noGrp="1"/>
          </p:cNvGraphicFramePr>
          <p:nvPr>
            <p:extLst>
              <p:ext uri="{D42A27DB-BD31-4B8C-83A1-F6EECF244321}">
                <p14:modId xmlns:p14="http://schemas.microsoft.com/office/powerpoint/2010/main" val="2951980266"/>
              </p:ext>
            </p:extLst>
          </p:nvPr>
        </p:nvGraphicFramePr>
        <p:xfrm>
          <a:off x="2698120" y="789709"/>
          <a:ext cx="4313868" cy="3399907"/>
        </p:xfrm>
        <a:graphic>
          <a:graphicData uri="http://schemas.openxmlformats.org/drawingml/2006/table">
            <a:tbl>
              <a:tblPr>
                <a:tableStyleId>{08FB837D-C827-4EFA-A057-4D05807E0F7C}</a:tableStyleId>
              </a:tblPr>
              <a:tblGrid>
                <a:gridCol w="1352744"/>
                <a:gridCol w="1043849"/>
                <a:gridCol w="703001"/>
                <a:gridCol w="703001"/>
                <a:gridCol w="511273"/>
              </a:tblGrid>
              <a:tr h="132447">
                <a:tc>
                  <a:txBody>
                    <a:bodyPr/>
                    <a:lstStyle/>
                    <a:p>
                      <a:pPr algn="l" fontAlgn="b"/>
                      <a:r>
                        <a:rPr lang="en-US" sz="700" u="none" strike="noStrike" dirty="0">
                          <a:effectLst/>
                        </a:rPr>
                        <a:t>Hours per year</a:t>
                      </a:r>
                      <a:endParaRPr lang="en-US" sz="700" b="0" i="0" u="none" strike="noStrike" dirty="0">
                        <a:solidFill>
                          <a:srgbClr val="000000"/>
                        </a:solidFill>
                        <a:effectLst/>
                        <a:latin typeface="Calibri" panose="020F0502020204030204" pitchFamily="34" charset="0"/>
                      </a:endParaRPr>
                    </a:p>
                  </a:txBody>
                  <a:tcPr marL="6234" marR="6234" marT="6234" marB="0" anchor="b"/>
                </a:tc>
                <a:tc>
                  <a:txBody>
                    <a:bodyPr/>
                    <a:lstStyle/>
                    <a:p>
                      <a:pPr algn="r" fontAlgn="b"/>
                      <a:r>
                        <a:rPr lang="en-US" sz="700" u="none" strike="noStrike">
                          <a:effectLst/>
                        </a:rPr>
                        <a:t>2080</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r>
                        <a:rPr lang="en-US" sz="700" u="none" strike="noStrike">
                          <a:effectLst/>
                        </a:rPr>
                        <a:t>Application Development</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sng" strike="noStrike">
                          <a:effectLst/>
                          <a:hlinkClick r:id="rId2"/>
                        </a:rPr>
                        <a:t>App Dev Spec ROLE</a:t>
                      </a:r>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r>
                        <a:rPr lang="en-US" sz="700" u="sng" strike="noStrike">
                          <a:effectLst/>
                        </a:rPr>
                        <a:t> </a:t>
                      </a:r>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42.47</a:t>
                      </a:r>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r>
                        <a:rPr lang="en-US" sz="700" u="none" strike="noStrike" dirty="0">
                          <a:effectLst/>
                        </a:rPr>
                        <a:t>Project Management</a:t>
                      </a:r>
                      <a:endParaRPr lang="en-US" sz="700" b="0" i="0" u="none" strike="noStrike" dirty="0">
                        <a:solidFill>
                          <a:srgbClr val="000000"/>
                        </a:solidFill>
                        <a:effectLst/>
                        <a:latin typeface="Calibri" panose="020F0502020204030204" pitchFamily="34" charset="0"/>
                      </a:endParaRPr>
                    </a:p>
                  </a:txBody>
                  <a:tcPr marL="6234" marR="6234" marT="6234" marB="0" anchor="b"/>
                </a:tc>
                <a:tc>
                  <a:txBody>
                    <a:bodyPr/>
                    <a:lstStyle/>
                    <a:p>
                      <a:pPr algn="l" fontAlgn="b"/>
                      <a:r>
                        <a:rPr lang="en-US" sz="700" u="sng" strike="noStrike">
                          <a:effectLst/>
                          <a:hlinkClick r:id="rId3"/>
                        </a:rPr>
                        <a:t>Project Mgmt Spec</a:t>
                      </a:r>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r>
                        <a:rPr lang="en-US" sz="700" u="sng" strike="noStrike">
                          <a:effectLst/>
                        </a:rPr>
                        <a:t> </a:t>
                      </a:r>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48.13</a:t>
                      </a:r>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r>
                        <a:rPr lang="en-US" sz="700" u="none" strike="noStrike" dirty="0">
                          <a:effectLst/>
                        </a:rPr>
                        <a:t>QA Testing</a:t>
                      </a:r>
                      <a:endParaRPr lang="en-US" sz="700" b="0" i="0" u="none" strike="noStrike" dirty="0">
                        <a:solidFill>
                          <a:srgbClr val="000000"/>
                        </a:solidFill>
                        <a:effectLst/>
                        <a:latin typeface="Calibri" panose="020F0502020204030204" pitchFamily="34" charset="0"/>
                      </a:endParaRPr>
                    </a:p>
                  </a:txBody>
                  <a:tcPr marL="6234" marR="6234" marT="6234" marB="0" anchor="b"/>
                </a:tc>
                <a:tc>
                  <a:txBody>
                    <a:bodyPr/>
                    <a:lstStyle/>
                    <a:p>
                      <a:pPr algn="l" fontAlgn="b"/>
                      <a:r>
                        <a:rPr lang="en-US" sz="700" u="sng" strike="noStrike">
                          <a:effectLst/>
                          <a:hlinkClick r:id="rId4"/>
                        </a:rPr>
                        <a:t>QA &amp; Test Spec</a:t>
                      </a:r>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r>
                        <a:rPr lang="en-US" sz="700" u="sng" strike="noStrike">
                          <a:effectLst/>
                        </a:rPr>
                        <a:t> </a:t>
                      </a:r>
                      <a:endParaRPr lang="en-US" sz="700" b="0" i="0" u="sng" strike="noStrike">
                        <a:solidFill>
                          <a:srgbClr val="0000FF"/>
                        </a:solidFill>
                        <a:effectLst/>
                        <a:latin typeface="Arial" panose="020B0604020202020204" pitchFamily="34" charset="0"/>
                      </a:endParaRPr>
                    </a:p>
                  </a:txBody>
                  <a:tcPr marL="6234" marR="6234" marT="6234"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43.76</a:t>
                      </a:r>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r>
                        <a:rPr lang="en-US" sz="700" u="none" strike="noStrike">
                          <a:effectLst/>
                        </a:rPr>
                        <a:t>Dev Costs:</a:t>
                      </a:r>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3 months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3 devs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2 devs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39728">
                <a:tc>
                  <a:txBody>
                    <a:bodyPr/>
                    <a:lstStyle/>
                    <a:p>
                      <a:pPr algn="l" fontAlgn="b"/>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88,337.60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66,253.20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44,168.80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r>
                        <a:rPr lang="en-US" sz="700" u="none" strike="noStrike">
                          <a:effectLst/>
                        </a:rPr>
                        <a:t>PM:</a:t>
                      </a:r>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9 Months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39728">
                <a:tc>
                  <a:txBody>
                    <a:bodyPr/>
                    <a:lstStyle/>
                    <a:p>
                      <a:pPr algn="l" fontAlgn="b"/>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150,165.60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r>
                        <a:rPr lang="en-US" sz="700" u="none" strike="noStrike">
                          <a:effectLst/>
                        </a:rPr>
                        <a:t>Dev Ops:</a:t>
                      </a:r>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6 months</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39728">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100,110.40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39728">
                <a:tc>
                  <a:txBody>
                    <a:bodyPr/>
                    <a:lstStyle/>
                    <a:p>
                      <a:pPr algn="l" fontAlgn="b"/>
                      <a:r>
                        <a:rPr lang="en-US" sz="700" u="none" strike="noStrike">
                          <a:effectLst/>
                        </a:rPr>
                        <a:t>Total:</a:t>
                      </a:r>
                      <a:endParaRPr lang="en-US" sz="700" b="1"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347,613.60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325,529.20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303,444.80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39728">
                <a:tc>
                  <a:txBody>
                    <a:bodyPr/>
                    <a:lstStyle/>
                    <a:p>
                      <a:pPr algn="l" fontAlgn="b"/>
                      <a:r>
                        <a:rPr lang="en-US" sz="700" u="none" strike="noStrike">
                          <a:effectLst/>
                        </a:rPr>
                        <a:t>LONG TERM</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147,337.60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39728">
                <a:tc>
                  <a:txBody>
                    <a:bodyPr/>
                    <a:lstStyle/>
                    <a:p>
                      <a:pPr algn="l" fontAlgn="b"/>
                      <a:r>
                        <a:rPr lang="en-US" sz="700" u="none" strike="noStrike">
                          <a:effectLst/>
                        </a:rPr>
                        <a:t>Incentive</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500,000.00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132447">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r>
              <a:tr h="239728">
                <a:tc>
                  <a:txBody>
                    <a:bodyPr/>
                    <a:lstStyle/>
                    <a:p>
                      <a:pPr algn="l" fontAlgn="b"/>
                      <a:r>
                        <a:rPr lang="en-US" sz="700" u="none" strike="noStrike">
                          <a:effectLst/>
                        </a:rPr>
                        <a:t>Pilot 2 Cost</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r>
                        <a:rPr lang="en-US" sz="700" u="none" strike="noStrike">
                          <a:effectLst/>
                        </a:rPr>
                        <a:t> $                847,613.60 </a:t>
                      </a:r>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234" marR="6234" marT="6234"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6234" marR="6234" marT="6234" marB="0" anchor="b"/>
                </a:tc>
              </a:tr>
            </a:tbl>
          </a:graphicData>
        </a:graphic>
      </p:graphicFrame>
    </p:spTree>
    <p:extLst>
      <p:ext uri="{BB962C8B-B14F-4D97-AF65-F5344CB8AC3E}">
        <p14:creationId xmlns:p14="http://schemas.microsoft.com/office/powerpoint/2010/main" val="34711336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In-Depth Cost Breakdown- </a:t>
            </a:r>
            <a:r>
              <a:rPr lang="en-US" dirty="0" smtClean="0"/>
              <a:t>Savings</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27</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graphicFrame>
        <p:nvGraphicFramePr>
          <p:cNvPr id="6" name="Table 5"/>
          <p:cNvGraphicFramePr>
            <a:graphicFrameLocks noGrp="1"/>
          </p:cNvGraphicFramePr>
          <p:nvPr>
            <p:extLst>
              <p:ext uri="{D42A27DB-BD31-4B8C-83A1-F6EECF244321}">
                <p14:modId xmlns:p14="http://schemas.microsoft.com/office/powerpoint/2010/main" val="1009756275"/>
              </p:ext>
            </p:extLst>
          </p:nvPr>
        </p:nvGraphicFramePr>
        <p:xfrm>
          <a:off x="206420" y="937725"/>
          <a:ext cx="8666772" cy="2786896"/>
        </p:xfrm>
        <a:graphic>
          <a:graphicData uri="http://schemas.openxmlformats.org/drawingml/2006/table">
            <a:tbl>
              <a:tblPr>
                <a:tableStyleId>{08FB837D-C827-4EFA-A057-4D05807E0F7C}</a:tableStyleId>
              </a:tblPr>
              <a:tblGrid>
                <a:gridCol w="684319"/>
                <a:gridCol w="446585"/>
                <a:gridCol w="781696"/>
                <a:gridCol w="1210321"/>
                <a:gridCol w="1700809"/>
                <a:gridCol w="1921521"/>
                <a:gridCol w="1921521"/>
              </a:tblGrid>
              <a:tr h="133453">
                <a:tc>
                  <a:txBody>
                    <a:bodyPr/>
                    <a:lstStyle/>
                    <a:p>
                      <a:pPr algn="l" fontAlgn="b"/>
                      <a:endParaRPr lang="en-US" sz="800" b="0" i="0" u="none" strike="noStrike" dirty="0">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Total Cost</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Money Saved by a 25% reduction - Year 3</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Money Saved by a 25% reduction - Year 4</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Money Saved by a 25% reduction - Year 5</a:t>
                      </a:r>
                      <a:endParaRPr lang="en-US" sz="800" b="0" i="0" u="none" strike="noStrike">
                        <a:solidFill>
                          <a:srgbClr val="000000"/>
                        </a:solidFill>
                        <a:effectLst/>
                        <a:latin typeface="Calibri" panose="020F0502020204030204" pitchFamily="34" charset="0"/>
                      </a:endParaRPr>
                    </a:p>
                  </a:txBody>
                  <a:tcPr marL="6673" marR="6673" marT="6673" marB="0" anchor="b"/>
                </a:tc>
              </a:tr>
              <a:tr h="241550">
                <a:tc>
                  <a:txBody>
                    <a:bodyPr/>
                    <a:lstStyle/>
                    <a:p>
                      <a:pPr algn="l" fontAlgn="b"/>
                      <a:r>
                        <a:rPr lang="en-US" sz="800" u="none" strike="noStrike">
                          <a:effectLst/>
                        </a:rPr>
                        <a:t>Local/Stage 0/1</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r" fontAlgn="b"/>
                      <a:r>
                        <a:rPr lang="en-US" sz="800" u="none" strike="noStrike">
                          <a:effectLst/>
                        </a:rPr>
                        <a:t>76%</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11,714.50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5,341,812.00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dirty="0" smtClean="0">
                          <a:effectLst/>
                        </a:rPr>
                        <a:t> $                                                            289,348.15 </a:t>
                      </a:r>
                      <a:endParaRPr lang="en-US" sz="800" b="0" i="0" u="none" strike="noStrike" dirty="0">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1,335,453.00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2,225,755.00 </a:t>
                      </a:r>
                      <a:endParaRPr lang="en-US" sz="800" b="0" i="0" u="none" strike="noStrike">
                        <a:solidFill>
                          <a:srgbClr val="000000"/>
                        </a:solidFill>
                        <a:effectLst/>
                        <a:latin typeface="Calibri" panose="020F0502020204030204" pitchFamily="34" charset="0"/>
                      </a:endParaRPr>
                    </a:p>
                  </a:txBody>
                  <a:tcPr marL="6673" marR="6673" marT="6673" marB="0" anchor="b"/>
                </a:tc>
              </a:tr>
              <a:tr h="241550">
                <a:tc>
                  <a:txBody>
                    <a:bodyPr/>
                    <a:lstStyle/>
                    <a:p>
                      <a:pPr algn="l" fontAlgn="b"/>
                      <a:r>
                        <a:rPr lang="en-US" sz="800" u="none" strike="noStrike">
                          <a:effectLst/>
                        </a:rPr>
                        <a:t>Regional/2</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r" fontAlgn="b"/>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26,667.00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2,560,032.00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138,668.40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640,008.00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1,066,680.00 </a:t>
                      </a:r>
                      <a:endParaRPr lang="en-US" sz="800" b="0" i="0" u="none" strike="noStrike">
                        <a:solidFill>
                          <a:srgbClr val="000000"/>
                        </a:solidFill>
                        <a:effectLst/>
                        <a:latin typeface="Calibri" panose="020F0502020204030204" pitchFamily="34" charset="0"/>
                      </a:endParaRPr>
                    </a:p>
                  </a:txBody>
                  <a:tcPr marL="6673" marR="6673" marT="6673" marB="0" anchor="b"/>
                </a:tc>
              </a:tr>
              <a:tr h="241550">
                <a:tc>
                  <a:txBody>
                    <a:bodyPr/>
                    <a:lstStyle/>
                    <a:p>
                      <a:pPr algn="l" fontAlgn="b"/>
                      <a:r>
                        <a:rPr lang="en-US" sz="800" u="none" strike="noStrike">
                          <a:effectLst/>
                        </a:rPr>
                        <a:t>Distant3/4</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35,704.50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428,454.00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23,207.93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107,113.50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178,522.50 </a:t>
                      </a:r>
                      <a:endParaRPr lang="en-US" sz="800" b="0" i="0" u="none" strike="noStrike">
                        <a:solidFill>
                          <a:srgbClr val="000000"/>
                        </a:solidFill>
                        <a:effectLst/>
                        <a:latin typeface="Calibri" panose="020F0502020204030204" pitchFamily="34" charset="0"/>
                      </a:endParaRPr>
                    </a:p>
                  </a:txBody>
                  <a:tcPr marL="6673" marR="6673" marT="6673" marB="0" anchor="b"/>
                </a:tc>
              </a:tr>
              <a:tr h="241550">
                <a:tc>
                  <a:txBody>
                    <a:bodyPr/>
                    <a:lstStyle/>
                    <a:p>
                      <a:pPr algn="l" fontAlgn="b"/>
                      <a:r>
                        <a:rPr lang="en-US" sz="800" u="none" strike="noStrike">
                          <a:effectLst/>
                        </a:rPr>
                        <a:t>Unstaged</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24,695.33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740,860.00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40,129.92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185,215.00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308,691.67 </a:t>
                      </a:r>
                      <a:endParaRPr lang="en-US" sz="800" b="0" i="0" u="none" strike="noStrike">
                        <a:solidFill>
                          <a:srgbClr val="000000"/>
                        </a:solidFill>
                        <a:effectLst/>
                        <a:latin typeface="Calibri" panose="020F0502020204030204" pitchFamily="34" charset="0"/>
                      </a:endParaRPr>
                    </a:p>
                  </a:txBody>
                  <a:tcPr marL="6673" marR="6673" marT="6673" marB="0" anchor="b"/>
                </a:tc>
              </a:tr>
              <a:tr h="133453">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r>
              <a:tr h="241550">
                <a:tc>
                  <a:txBody>
                    <a:bodyPr/>
                    <a:lstStyle/>
                    <a:p>
                      <a:pPr algn="l" fontAlgn="b"/>
                      <a:r>
                        <a:rPr lang="en-US" sz="800" u="none" strike="noStrike">
                          <a:effectLst/>
                        </a:rPr>
                        <a:t>Users - Year 4</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r" fontAlgn="b"/>
                      <a:r>
                        <a:rPr lang="en-US" sz="800" u="none" strike="noStrike">
                          <a:effectLst/>
                        </a:rPr>
                        <a:t>30000</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Total</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9,071,158.00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491,354.39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2,267,789.50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3,779,649.17 </a:t>
                      </a:r>
                      <a:endParaRPr lang="en-US" sz="800" b="0" i="0" u="none" strike="noStrike">
                        <a:solidFill>
                          <a:srgbClr val="000000"/>
                        </a:solidFill>
                        <a:effectLst/>
                        <a:latin typeface="Calibri" panose="020F0502020204030204" pitchFamily="34" charset="0"/>
                      </a:endParaRPr>
                    </a:p>
                  </a:txBody>
                  <a:tcPr marL="6673" marR="6673" marT="6673" marB="0" anchor="b"/>
                </a:tc>
              </a:tr>
              <a:tr h="133453">
                <a:tc>
                  <a:txBody>
                    <a:bodyPr/>
                    <a:lstStyle/>
                    <a:p>
                      <a:pPr algn="l" fontAlgn="b"/>
                      <a:r>
                        <a:rPr lang="en-US" sz="800" u="none" strike="noStrike">
                          <a:effectLst/>
                        </a:rPr>
                        <a:t>Users - Year 3</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r" fontAlgn="b"/>
                      <a:r>
                        <a:rPr lang="en-US" sz="800" u="none" strike="noStrike">
                          <a:effectLst/>
                        </a:rPr>
                        <a:t>6500</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r>
              <a:tr h="241550">
                <a:tc>
                  <a:txBody>
                    <a:bodyPr/>
                    <a:lstStyle/>
                    <a:p>
                      <a:pPr algn="l" fontAlgn="b"/>
                      <a:r>
                        <a:rPr lang="en-US" sz="800" u="none" strike="noStrike">
                          <a:effectLst/>
                        </a:rPr>
                        <a:t>Users - Year 5</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r" fontAlgn="b"/>
                      <a:r>
                        <a:rPr lang="en-US" sz="800" u="none" strike="noStrike" dirty="0">
                          <a:effectLst/>
                        </a:rPr>
                        <a:t>50000</a:t>
                      </a:r>
                      <a:endParaRPr lang="en-US" sz="800" b="0" i="0" u="none" strike="noStrike" dirty="0">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Total over 3 Years Savings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6,538,793.06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r>
              <a:tr h="133453">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r>
              <a:tr h="241550">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Difference over 5 years</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 $                                                        1,223,890.66 </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r>
              <a:tr h="133453">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r>
              <a:tr h="133453">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Reduction Rate</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r>
              <a:tr h="133453">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r>
                        <a:rPr lang="en-US" sz="800" u="none" strike="noStrike">
                          <a:effectLst/>
                        </a:rPr>
                        <a:t>Skin Cancer Rate</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r" fontAlgn="b"/>
                      <a:r>
                        <a:rPr lang="en-US" sz="800" u="none" strike="noStrike">
                          <a:effectLst/>
                        </a:rPr>
                        <a:t>0.02</a:t>
                      </a:r>
                      <a:endParaRPr lang="en-US" sz="800" b="0" i="0" u="none" strike="noStrike">
                        <a:solidFill>
                          <a:srgbClr val="000000"/>
                        </a:solidFill>
                        <a:effectLst/>
                        <a:latin typeface="Calibri" panose="020F0502020204030204" pitchFamily="34" charset="0"/>
                      </a:endParaRPr>
                    </a:p>
                  </a:txBody>
                  <a:tcPr marL="6673" marR="6673" marT="6673"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6673" marR="6673" marT="6673" marB="0" anchor="b"/>
                </a:tc>
              </a:tr>
            </a:tbl>
          </a:graphicData>
        </a:graphic>
      </p:graphicFrame>
    </p:spTree>
    <p:extLst>
      <p:ext uri="{BB962C8B-B14F-4D97-AF65-F5344CB8AC3E}">
        <p14:creationId xmlns:p14="http://schemas.microsoft.com/office/powerpoint/2010/main" val="930115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9768" y="801045"/>
            <a:ext cx="8229600" cy="627233"/>
          </a:xfrm>
        </p:spPr>
        <p:txBody>
          <a:bodyPr/>
          <a:lstStyle/>
          <a:p>
            <a:r>
              <a:rPr lang="en-US" dirty="0" smtClean="0"/>
              <a:t>Type of skin cancer that originates in melanocytes (the cells that produce melanin within the epidermis) caused by UV exposure</a:t>
            </a:r>
          </a:p>
        </p:txBody>
      </p:sp>
      <p:sp>
        <p:nvSpPr>
          <p:cNvPr id="3" name="Title 2"/>
          <p:cNvSpPr>
            <a:spLocks noGrp="1"/>
          </p:cNvSpPr>
          <p:nvPr>
            <p:ph type="title"/>
          </p:nvPr>
        </p:nvSpPr>
        <p:spPr/>
        <p:txBody>
          <a:bodyPr/>
          <a:lstStyle/>
          <a:p>
            <a:r>
              <a:rPr lang="en-US" dirty="0" smtClean="0"/>
              <a:t>Melanoma Overview</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28</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sp>
        <p:nvSpPr>
          <p:cNvPr id="7" name="Rectangle 6"/>
          <p:cNvSpPr/>
          <p:nvPr/>
        </p:nvSpPr>
        <p:spPr>
          <a:xfrm>
            <a:off x="1459722" y="1538760"/>
            <a:ext cx="3953583" cy="3293209"/>
          </a:xfrm>
          <a:prstGeom prst="rect">
            <a:avLst/>
          </a:prstGeom>
        </p:spPr>
        <p:txBody>
          <a:bodyPr wrap="square">
            <a:spAutoFit/>
          </a:bodyPr>
          <a:lstStyle/>
          <a:p>
            <a:pPr marL="230188" lvl="0" indent="-230188">
              <a:spcBef>
                <a:spcPct val="20000"/>
              </a:spcBef>
              <a:buClr>
                <a:prstClr val="black"/>
              </a:buClr>
              <a:buFont typeface="Arial" panose="020B0604020202020204" pitchFamily="34" charset="0"/>
              <a:buChar char="•"/>
            </a:pPr>
            <a:r>
              <a:rPr lang="en-US" sz="1600" dirty="0">
                <a:solidFill>
                  <a:prstClr val="black"/>
                </a:solidFill>
                <a:latin typeface="Arial"/>
                <a:ea typeface="MS PGothic" pitchFamily="34" charset="-128"/>
                <a:cs typeface="Arial"/>
              </a:rPr>
              <a:t>Risk factors</a:t>
            </a:r>
          </a:p>
          <a:p>
            <a:pPr marL="454025" lvl="1" indent="-223838">
              <a:spcBef>
                <a:spcPct val="20000"/>
              </a:spcBef>
              <a:buClr>
                <a:prstClr val="black"/>
              </a:buClr>
              <a:buFont typeface="Arial" charset="0"/>
              <a:buChar char="–"/>
            </a:pPr>
            <a:r>
              <a:rPr lang="en-US" sz="1600" dirty="0">
                <a:solidFill>
                  <a:prstClr val="black"/>
                </a:solidFill>
                <a:latin typeface="Arial"/>
                <a:ea typeface="MS PGothic" pitchFamily="34" charset="-128"/>
                <a:cs typeface="Arial"/>
              </a:rPr>
              <a:t>Fair skin, light hair, freckles</a:t>
            </a:r>
          </a:p>
          <a:p>
            <a:pPr marL="454025" lvl="1" indent="-223838">
              <a:spcBef>
                <a:spcPct val="20000"/>
              </a:spcBef>
              <a:buClr>
                <a:prstClr val="black"/>
              </a:buClr>
              <a:buFont typeface="Arial" charset="0"/>
              <a:buChar char="–"/>
            </a:pPr>
            <a:r>
              <a:rPr lang="en-US" sz="1600" dirty="0">
                <a:solidFill>
                  <a:prstClr val="black"/>
                </a:solidFill>
                <a:latin typeface="Arial"/>
                <a:ea typeface="MS PGothic" pitchFamily="34" charset="-128"/>
                <a:cs typeface="Arial"/>
              </a:rPr>
              <a:t>Skin sensitivity</a:t>
            </a:r>
          </a:p>
          <a:p>
            <a:pPr marL="454025" lvl="1" indent="-223838">
              <a:spcBef>
                <a:spcPct val="20000"/>
              </a:spcBef>
              <a:buClr>
                <a:prstClr val="black"/>
              </a:buClr>
              <a:buFont typeface="Arial" charset="0"/>
              <a:buChar char="–"/>
            </a:pPr>
            <a:r>
              <a:rPr lang="en-US" sz="1600" dirty="0">
                <a:solidFill>
                  <a:prstClr val="black"/>
                </a:solidFill>
                <a:latin typeface="Arial"/>
                <a:ea typeface="MS PGothic" pitchFamily="34" charset="-128"/>
                <a:cs typeface="Arial"/>
              </a:rPr>
              <a:t>Past sunburn history</a:t>
            </a:r>
          </a:p>
          <a:p>
            <a:pPr marL="454025" lvl="1" indent="-223838">
              <a:spcBef>
                <a:spcPct val="20000"/>
              </a:spcBef>
              <a:buClr>
                <a:prstClr val="black"/>
              </a:buClr>
              <a:buFont typeface="Arial" charset="0"/>
              <a:buChar char="–"/>
            </a:pPr>
            <a:r>
              <a:rPr lang="en-US" sz="1600" dirty="0">
                <a:solidFill>
                  <a:prstClr val="black"/>
                </a:solidFill>
                <a:latin typeface="Arial"/>
                <a:ea typeface="MS PGothic" pitchFamily="34" charset="-128"/>
                <a:cs typeface="Arial"/>
              </a:rPr>
              <a:t>Amount of UV exposure</a:t>
            </a:r>
          </a:p>
          <a:p>
            <a:pPr marL="454025" lvl="1" indent="-223838">
              <a:spcBef>
                <a:spcPct val="20000"/>
              </a:spcBef>
              <a:buClr>
                <a:prstClr val="black"/>
              </a:buClr>
              <a:buFont typeface="Arial" charset="0"/>
              <a:buChar char="–"/>
            </a:pPr>
            <a:r>
              <a:rPr lang="en-US" sz="1600" dirty="0">
                <a:solidFill>
                  <a:prstClr val="black"/>
                </a:solidFill>
                <a:latin typeface="Arial"/>
                <a:ea typeface="MS PGothic" pitchFamily="34" charset="-128"/>
                <a:cs typeface="Arial"/>
              </a:rPr>
              <a:t>Higher elevations</a:t>
            </a:r>
          </a:p>
          <a:p>
            <a:pPr marL="454025" lvl="1" indent="-223838">
              <a:spcBef>
                <a:spcPct val="20000"/>
              </a:spcBef>
              <a:buClr>
                <a:prstClr val="black"/>
              </a:buClr>
              <a:buFont typeface="Arial" charset="0"/>
              <a:buChar char="–"/>
            </a:pPr>
            <a:r>
              <a:rPr lang="en-US" sz="1600" dirty="0">
                <a:solidFill>
                  <a:prstClr val="black"/>
                </a:solidFill>
                <a:latin typeface="Arial"/>
                <a:ea typeface="MS PGothic" pitchFamily="34" charset="-128"/>
                <a:cs typeface="Arial"/>
              </a:rPr>
              <a:t>Proximity to the equator</a:t>
            </a:r>
          </a:p>
          <a:p>
            <a:pPr marL="454025" lvl="1" indent="-223838">
              <a:spcBef>
                <a:spcPct val="20000"/>
              </a:spcBef>
              <a:buClr>
                <a:prstClr val="black"/>
              </a:buClr>
              <a:buFont typeface="Arial" charset="0"/>
              <a:buChar char="–"/>
            </a:pPr>
            <a:r>
              <a:rPr lang="en-US" sz="1600" dirty="0">
                <a:solidFill>
                  <a:prstClr val="black"/>
                </a:solidFill>
                <a:latin typeface="Arial"/>
                <a:ea typeface="MS PGothic" pitchFamily="34" charset="-128"/>
                <a:cs typeface="Arial"/>
              </a:rPr>
              <a:t>Increased number of moles on body</a:t>
            </a:r>
          </a:p>
          <a:p>
            <a:pPr marL="454025" lvl="1" indent="-223838">
              <a:spcBef>
                <a:spcPct val="20000"/>
              </a:spcBef>
              <a:buClr>
                <a:prstClr val="black"/>
              </a:buClr>
              <a:buFont typeface="Arial" charset="0"/>
              <a:buChar char="–"/>
            </a:pPr>
            <a:r>
              <a:rPr lang="en-US" sz="1600" dirty="0">
                <a:solidFill>
                  <a:prstClr val="black"/>
                </a:solidFill>
                <a:latin typeface="Arial"/>
                <a:ea typeface="MS PGothic" pitchFamily="34" charset="-128"/>
                <a:cs typeface="Arial"/>
              </a:rPr>
              <a:t>Family history of Melanoma</a:t>
            </a:r>
          </a:p>
          <a:p>
            <a:pPr marL="454025" lvl="1" indent="-223838">
              <a:spcBef>
                <a:spcPct val="20000"/>
              </a:spcBef>
              <a:buClr>
                <a:prstClr val="black"/>
              </a:buClr>
              <a:buFont typeface="Arial" charset="0"/>
              <a:buChar char="–"/>
            </a:pPr>
            <a:r>
              <a:rPr lang="en-US" sz="1600" dirty="0">
                <a:solidFill>
                  <a:prstClr val="black"/>
                </a:solidFill>
                <a:latin typeface="Arial"/>
                <a:ea typeface="MS PGothic" pitchFamily="34" charset="-128"/>
                <a:cs typeface="Arial"/>
              </a:rPr>
              <a:t>Weakened immune system</a:t>
            </a:r>
          </a:p>
          <a:p>
            <a:pPr marL="454025" lvl="1" indent="-223838">
              <a:spcBef>
                <a:spcPct val="20000"/>
              </a:spcBef>
              <a:buClr>
                <a:prstClr val="black"/>
              </a:buClr>
              <a:buFont typeface="Arial" charset="0"/>
              <a:buChar char="–"/>
            </a:pPr>
            <a:r>
              <a:rPr lang="en-US" sz="1600" dirty="0" smtClean="0">
                <a:solidFill>
                  <a:prstClr val="black"/>
                </a:solidFill>
                <a:latin typeface="Arial"/>
                <a:ea typeface="MS PGothic" pitchFamily="34" charset="-128"/>
                <a:cs typeface="Arial"/>
              </a:rPr>
              <a:t>Increased Age</a:t>
            </a:r>
            <a:endParaRPr lang="en-US" sz="1600" dirty="0">
              <a:solidFill>
                <a:prstClr val="black"/>
              </a:solidFill>
              <a:latin typeface="Arial"/>
              <a:ea typeface="MS PGothic" pitchFamily="34" charset="-128"/>
              <a:cs typeface="Arial"/>
            </a:endParaRPr>
          </a:p>
        </p:txBody>
      </p:sp>
    </p:spTree>
    <p:extLst>
      <p:ext uri="{BB962C8B-B14F-4D97-AF65-F5344CB8AC3E}">
        <p14:creationId xmlns:p14="http://schemas.microsoft.com/office/powerpoint/2010/main" val="1620286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rot="21269034">
            <a:off x="271206" y="1729601"/>
            <a:ext cx="8716962" cy="717948"/>
          </a:xfrm>
        </p:spPr>
        <p:txBody>
          <a:bodyPr/>
          <a:lstStyle/>
          <a:p>
            <a:r>
              <a:rPr lang="en-US" dirty="0" smtClean="0"/>
              <a:t>Motivation &amp; Background</a:t>
            </a:r>
            <a:endParaRPr lang="en-US" dirty="0"/>
          </a:p>
        </p:txBody>
      </p:sp>
      <p:sp>
        <p:nvSpPr>
          <p:cNvPr id="4" name="Slide Number Placeholder 3"/>
          <p:cNvSpPr>
            <a:spLocks noGrp="1"/>
          </p:cNvSpPr>
          <p:nvPr>
            <p:ph type="sldNum" sz="quarter" idx="10"/>
          </p:nvPr>
        </p:nvSpPr>
        <p:spPr/>
        <p:txBody>
          <a:bodyPr/>
          <a:lstStyle/>
          <a:p>
            <a:fld id="{C8C01F01-A601-4FE5-8E71-6675F782C625}" type="slidenum">
              <a:rPr lang="en-US" altLang="en-US" smtClean="0"/>
              <a:pPr/>
              <a:t>3</a:t>
            </a:fld>
            <a:endParaRPr lang="en-US" altLang="en-US"/>
          </a:p>
        </p:txBody>
      </p:sp>
      <p:sp>
        <p:nvSpPr>
          <p:cNvPr id="5" name="Footer Placeholder 4"/>
          <p:cNvSpPr>
            <a:spLocks noGrp="1"/>
          </p:cNvSpPr>
          <p:nvPr>
            <p:ph type="ftr" sz="quarter" idx="11"/>
          </p:nvPr>
        </p:nvSpPr>
        <p:spPr/>
        <p:txBody>
          <a:bodyPr/>
          <a:lstStyle/>
          <a:p>
            <a:r>
              <a:rPr lang="en-US" altLang="en-US" dirty="0" smtClean="0"/>
              <a:t>Confidential, unpublished property of Cigna. Do not duplicate or distribute. Use and distribution limited solely to authorized personnel. © 2017 Cigna</a:t>
            </a:r>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621" y="2001796"/>
            <a:ext cx="1435464" cy="1257422"/>
          </a:xfrm>
          <a:prstGeom prst="rect">
            <a:avLst/>
          </a:prstGeom>
        </p:spPr>
      </p:pic>
    </p:spTree>
    <p:extLst>
      <p:ext uri="{BB962C8B-B14F-4D97-AF65-F5344CB8AC3E}">
        <p14:creationId xmlns:p14="http://schemas.microsoft.com/office/powerpoint/2010/main" val="1861771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Threat Melanoma Poses to Disney</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4</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01" y="1488512"/>
            <a:ext cx="2342257" cy="14639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009" y="1494147"/>
            <a:ext cx="2580835" cy="145264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2673" b="12771"/>
          <a:stretch/>
        </p:blipFill>
        <p:spPr>
          <a:xfrm>
            <a:off x="5985295" y="1480862"/>
            <a:ext cx="2645359" cy="1479210"/>
          </a:xfrm>
          <a:prstGeom prst="rect">
            <a:avLst/>
          </a:prstGeom>
        </p:spPr>
      </p:pic>
      <p:sp>
        <p:nvSpPr>
          <p:cNvPr id="10" name="Content Placeholder 1"/>
          <p:cNvSpPr txBox="1">
            <a:spLocks/>
          </p:cNvSpPr>
          <p:nvPr/>
        </p:nvSpPr>
        <p:spPr bwMode="auto">
          <a:xfrm>
            <a:off x="537301" y="2952423"/>
            <a:ext cx="2342257" cy="59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0188" indent="-230188" algn="l" defTabSz="457200" rtl="0" eaLnBrk="1" fontAlgn="base" hangingPunct="1">
              <a:spcBef>
                <a:spcPct val="20000"/>
              </a:spcBef>
              <a:spcAft>
                <a:spcPct val="0"/>
              </a:spcAft>
              <a:buClr>
                <a:schemeClr val="tx1"/>
              </a:buClr>
              <a:buFont typeface="Arial" panose="020B0604020202020204" pitchFamily="34" charset="0"/>
              <a:buChar char="•"/>
              <a:defRPr sz="1600" kern="1200">
                <a:solidFill>
                  <a:schemeClr val="tx1"/>
                </a:solidFill>
                <a:latin typeface="Arial"/>
                <a:ea typeface="MS PGothic" pitchFamily="34" charset="-128"/>
                <a:cs typeface="Arial"/>
              </a:defRPr>
            </a:lvl1pPr>
            <a:lvl2pPr marL="454025" indent="-22383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2pPr>
            <a:lvl3pPr marL="684213"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3pPr>
            <a:lvl4pPr marL="915988" indent="-231775"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4pPr>
            <a:lvl5pPr marL="1146175"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t>Over </a:t>
            </a:r>
            <a:r>
              <a:rPr lang="en-US" dirty="0" smtClean="0">
                <a:solidFill>
                  <a:srgbClr val="0065A6"/>
                </a:solidFill>
              </a:rPr>
              <a:t>70,000 Cast Members </a:t>
            </a:r>
            <a:r>
              <a:rPr lang="en-US" dirty="0" smtClean="0"/>
              <a:t>in Florida</a:t>
            </a:r>
          </a:p>
          <a:p>
            <a:pPr algn="ctr"/>
            <a:endParaRPr lang="en-US" dirty="0" smtClean="0"/>
          </a:p>
          <a:p>
            <a:pPr lvl="1" algn="ctr"/>
            <a:endParaRPr lang="en-US" dirty="0" smtClean="0"/>
          </a:p>
        </p:txBody>
      </p:sp>
      <p:sp>
        <p:nvSpPr>
          <p:cNvPr id="11" name="Content Placeholder 1"/>
          <p:cNvSpPr txBox="1">
            <a:spLocks/>
          </p:cNvSpPr>
          <p:nvPr/>
        </p:nvSpPr>
        <p:spPr bwMode="auto">
          <a:xfrm>
            <a:off x="3142009" y="2946788"/>
            <a:ext cx="2580836" cy="82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0188" indent="-230188" algn="l" defTabSz="457200" rtl="0" eaLnBrk="1" fontAlgn="base" hangingPunct="1">
              <a:spcBef>
                <a:spcPct val="20000"/>
              </a:spcBef>
              <a:spcAft>
                <a:spcPct val="0"/>
              </a:spcAft>
              <a:buClr>
                <a:schemeClr val="tx1"/>
              </a:buClr>
              <a:buFont typeface="Arial" panose="020B0604020202020204" pitchFamily="34" charset="0"/>
              <a:buChar char="•"/>
              <a:defRPr sz="1600" kern="1200">
                <a:solidFill>
                  <a:schemeClr val="tx1"/>
                </a:solidFill>
                <a:latin typeface="Arial"/>
                <a:ea typeface="MS PGothic" pitchFamily="34" charset="-128"/>
                <a:cs typeface="Arial"/>
              </a:defRPr>
            </a:lvl1pPr>
            <a:lvl2pPr marL="454025" indent="-22383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2pPr>
            <a:lvl3pPr marL="684213"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3pPr>
            <a:lvl4pPr marL="915988" indent="-231775"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4pPr>
            <a:lvl5pPr marL="1146175"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rgbClr val="E35205"/>
                </a:solidFill>
              </a:rPr>
              <a:t>2,640+ hours</a:t>
            </a:r>
            <a:r>
              <a:rPr lang="en-US" dirty="0" smtClean="0"/>
              <a:t> of sun exposure a year for park workers</a:t>
            </a:r>
          </a:p>
          <a:p>
            <a:pPr lvl="1"/>
            <a:endParaRPr lang="en-US" dirty="0" smtClean="0"/>
          </a:p>
        </p:txBody>
      </p:sp>
      <p:sp>
        <p:nvSpPr>
          <p:cNvPr id="12" name="Content Placeholder 1"/>
          <p:cNvSpPr txBox="1">
            <a:spLocks/>
          </p:cNvSpPr>
          <p:nvPr/>
        </p:nvSpPr>
        <p:spPr bwMode="auto">
          <a:xfrm>
            <a:off x="5977274" y="2945773"/>
            <a:ext cx="2669311" cy="82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0188" indent="-230188" algn="l" defTabSz="457200" rtl="0" eaLnBrk="1" fontAlgn="base" hangingPunct="1">
              <a:spcBef>
                <a:spcPct val="20000"/>
              </a:spcBef>
              <a:spcAft>
                <a:spcPct val="0"/>
              </a:spcAft>
              <a:buClr>
                <a:schemeClr val="tx1"/>
              </a:buClr>
              <a:buFont typeface="Arial" panose="020B0604020202020204" pitchFamily="34" charset="0"/>
              <a:buChar char="•"/>
              <a:defRPr sz="1600" kern="1200">
                <a:solidFill>
                  <a:schemeClr val="tx1"/>
                </a:solidFill>
                <a:latin typeface="Arial"/>
                <a:ea typeface="MS PGothic" pitchFamily="34" charset="-128"/>
                <a:cs typeface="Arial"/>
              </a:defRPr>
            </a:lvl1pPr>
            <a:lvl2pPr marL="454025" indent="-22383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2pPr>
            <a:lvl3pPr marL="684213"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3pPr>
            <a:lvl4pPr marL="915988" indent="-231775"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4pPr>
            <a:lvl5pPr marL="1146175"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rgbClr val="0065A6"/>
                </a:solidFill>
              </a:rPr>
              <a:t>No current </a:t>
            </a:r>
            <a:r>
              <a:rPr lang="en-US" dirty="0" smtClean="0"/>
              <a:t>Disney sun-care or melanoma prevention initiatives</a:t>
            </a:r>
          </a:p>
          <a:p>
            <a:pPr lvl="1"/>
            <a:endParaRPr lang="en-US" dirty="0" smtClean="0"/>
          </a:p>
        </p:txBody>
      </p:sp>
    </p:spTree>
    <p:extLst>
      <p:ext uri="{BB962C8B-B14F-4D97-AF65-F5344CB8AC3E}">
        <p14:creationId xmlns:p14="http://schemas.microsoft.com/office/powerpoint/2010/main" val="382985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9768" y="660766"/>
            <a:ext cx="8229600" cy="1208139"/>
          </a:xfrm>
        </p:spPr>
        <p:txBody>
          <a:bodyPr/>
          <a:lstStyle/>
          <a:p>
            <a:r>
              <a:rPr lang="en-US" dirty="0" smtClean="0">
                <a:solidFill>
                  <a:srgbClr val="E35205"/>
                </a:solidFill>
              </a:rPr>
              <a:t>Proactive melanoma prevention application</a:t>
            </a:r>
            <a:r>
              <a:rPr lang="en-US" dirty="0" smtClean="0"/>
              <a:t> integrated with the Disney cast member application</a:t>
            </a:r>
          </a:p>
          <a:p>
            <a:pPr lvl="1"/>
            <a:r>
              <a:rPr lang="en-US" dirty="0" smtClean="0"/>
              <a:t>Targeted towards Disney cast members who are Cigna customers</a:t>
            </a:r>
            <a:endParaRPr lang="en-US" dirty="0"/>
          </a:p>
        </p:txBody>
      </p:sp>
      <p:sp>
        <p:nvSpPr>
          <p:cNvPr id="3" name="Title 2"/>
          <p:cNvSpPr>
            <a:spLocks noGrp="1"/>
          </p:cNvSpPr>
          <p:nvPr>
            <p:ph type="title"/>
          </p:nvPr>
        </p:nvSpPr>
        <p:spPr/>
        <p:txBody>
          <a:bodyPr/>
          <a:lstStyle/>
          <a:p>
            <a:r>
              <a:rPr lang="en-US" dirty="0" err="1" smtClean="0"/>
              <a:t>yoUV</a:t>
            </a:r>
            <a:r>
              <a:rPr lang="en-US" dirty="0" smtClean="0"/>
              <a:t> - Introduction</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5</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893" y="2080918"/>
            <a:ext cx="1064823" cy="1717457"/>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988" y="2222416"/>
            <a:ext cx="1233417" cy="1596078"/>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3610" y="2424693"/>
            <a:ext cx="1331586" cy="1313832"/>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405" y="2125980"/>
            <a:ext cx="1315664" cy="1861831"/>
          </a:xfrm>
          <a:prstGeom prst="rect">
            <a:avLst/>
          </a:prstGeom>
        </p:spPr>
      </p:pic>
      <p:sp>
        <p:nvSpPr>
          <p:cNvPr id="23" name="Content Placeholder 1"/>
          <p:cNvSpPr txBox="1">
            <a:spLocks/>
          </p:cNvSpPr>
          <p:nvPr/>
        </p:nvSpPr>
        <p:spPr bwMode="auto">
          <a:xfrm>
            <a:off x="391235" y="3766291"/>
            <a:ext cx="1216542" cy="2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0188" indent="-230188" algn="l" defTabSz="457200" rtl="0" eaLnBrk="1" fontAlgn="base" hangingPunct="1">
              <a:spcBef>
                <a:spcPct val="20000"/>
              </a:spcBef>
              <a:spcAft>
                <a:spcPct val="0"/>
              </a:spcAft>
              <a:buClr>
                <a:schemeClr val="tx1"/>
              </a:buClr>
              <a:buFont typeface="Arial" panose="020B0604020202020204" pitchFamily="34" charset="0"/>
              <a:buChar char="•"/>
              <a:defRPr sz="1600" kern="1200">
                <a:solidFill>
                  <a:schemeClr val="tx1"/>
                </a:solidFill>
                <a:latin typeface="Arial"/>
                <a:ea typeface="MS PGothic" pitchFamily="34" charset="-128"/>
                <a:cs typeface="Arial"/>
              </a:defRPr>
            </a:lvl1pPr>
            <a:lvl2pPr marL="454025" indent="-22383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2pPr>
            <a:lvl3pPr marL="684213"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3pPr>
            <a:lvl4pPr marL="915988" indent="-231775"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4pPr>
            <a:lvl5pPr marL="1146175"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rgbClr val="E35205"/>
                </a:solidFill>
              </a:rPr>
              <a:t>Informative</a:t>
            </a:r>
            <a:endParaRPr lang="en-US" dirty="0"/>
          </a:p>
        </p:txBody>
      </p:sp>
      <p:sp>
        <p:nvSpPr>
          <p:cNvPr id="24" name="Content Placeholder 1"/>
          <p:cNvSpPr txBox="1">
            <a:spLocks/>
          </p:cNvSpPr>
          <p:nvPr/>
        </p:nvSpPr>
        <p:spPr bwMode="auto">
          <a:xfrm>
            <a:off x="1780242" y="3766291"/>
            <a:ext cx="1373280" cy="2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0188" indent="-230188" algn="l" defTabSz="457200" rtl="0" eaLnBrk="1" fontAlgn="base" hangingPunct="1">
              <a:spcBef>
                <a:spcPct val="20000"/>
              </a:spcBef>
              <a:spcAft>
                <a:spcPct val="0"/>
              </a:spcAft>
              <a:buClr>
                <a:schemeClr val="tx1"/>
              </a:buClr>
              <a:buFont typeface="Arial" panose="020B0604020202020204" pitchFamily="34" charset="0"/>
              <a:buChar char="•"/>
              <a:defRPr sz="1600" kern="1200">
                <a:solidFill>
                  <a:schemeClr val="tx1"/>
                </a:solidFill>
                <a:latin typeface="Arial"/>
                <a:ea typeface="MS PGothic" pitchFamily="34" charset="-128"/>
                <a:cs typeface="Arial"/>
              </a:defRPr>
            </a:lvl1pPr>
            <a:lvl2pPr marL="454025" indent="-22383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2pPr>
            <a:lvl3pPr marL="684213"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3pPr>
            <a:lvl4pPr marL="915988" indent="-231775"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4pPr>
            <a:lvl5pPr marL="1146175"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rgbClr val="0065A6"/>
                </a:solidFill>
              </a:rPr>
              <a:t>Personalized</a:t>
            </a:r>
            <a:endParaRPr lang="en-US" dirty="0">
              <a:solidFill>
                <a:srgbClr val="0065A6"/>
              </a:solidFill>
            </a:endParaRPr>
          </a:p>
        </p:txBody>
      </p:sp>
      <p:sp>
        <p:nvSpPr>
          <p:cNvPr id="25" name="Content Placeholder 1"/>
          <p:cNvSpPr txBox="1">
            <a:spLocks/>
          </p:cNvSpPr>
          <p:nvPr/>
        </p:nvSpPr>
        <p:spPr bwMode="auto">
          <a:xfrm>
            <a:off x="5565589" y="3763137"/>
            <a:ext cx="1370316" cy="2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0188" indent="-230188" algn="l" defTabSz="457200" rtl="0" eaLnBrk="1" fontAlgn="base" hangingPunct="1">
              <a:spcBef>
                <a:spcPct val="20000"/>
              </a:spcBef>
              <a:spcAft>
                <a:spcPct val="0"/>
              </a:spcAft>
              <a:buClr>
                <a:schemeClr val="tx1"/>
              </a:buClr>
              <a:buFont typeface="Arial" panose="020B0604020202020204" pitchFamily="34" charset="0"/>
              <a:buChar char="•"/>
              <a:defRPr sz="1600" kern="1200">
                <a:solidFill>
                  <a:schemeClr val="tx1"/>
                </a:solidFill>
                <a:latin typeface="Arial"/>
                <a:ea typeface="MS PGothic" pitchFamily="34" charset="-128"/>
                <a:cs typeface="Arial"/>
              </a:defRPr>
            </a:lvl1pPr>
            <a:lvl2pPr marL="454025" indent="-22383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2pPr>
            <a:lvl3pPr marL="684213"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3pPr>
            <a:lvl4pPr marL="915988" indent="-231775"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4pPr>
            <a:lvl5pPr marL="1146175"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rgbClr val="E35205"/>
                </a:solidFill>
              </a:rPr>
              <a:t>Easy to use</a:t>
            </a:r>
            <a:endParaRPr lang="en-US" dirty="0"/>
          </a:p>
        </p:txBody>
      </p:sp>
      <p:sp>
        <p:nvSpPr>
          <p:cNvPr id="26" name="Content Placeholder 1"/>
          <p:cNvSpPr txBox="1">
            <a:spLocks/>
          </p:cNvSpPr>
          <p:nvPr/>
        </p:nvSpPr>
        <p:spPr bwMode="auto">
          <a:xfrm>
            <a:off x="7284893" y="3766510"/>
            <a:ext cx="1216542" cy="2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0188" indent="-230188" algn="l" defTabSz="457200" rtl="0" eaLnBrk="1" fontAlgn="base" hangingPunct="1">
              <a:spcBef>
                <a:spcPct val="20000"/>
              </a:spcBef>
              <a:spcAft>
                <a:spcPct val="0"/>
              </a:spcAft>
              <a:buClr>
                <a:schemeClr val="tx1"/>
              </a:buClr>
              <a:buFont typeface="Arial" panose="020B0604020202020204" pitchFamily="34" charset="0"/>
              <a:buChar char="•"/>
              <a:defRPr sz="1600" kern="1200">
                <a:solidFill>
                  <a:schemeClr val="tx1"/>
                </a:solidFill>
                <a:latin typeface="Arial"/>
                <a:ea typeface="MS PGothic" pitchFamily="34" charset="-128"/>
                <a:cs typeface="Arial"/>
              </a:defRPr>
            </a:lvl1pPr>
            <a:lvl2pPr marL="454025" indent="-22383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2pPr>
            <a:lvl3pPr marL="684213"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3pPr>
            <a:lvl4pPr marL="915988" indent="-231775"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4pPr>
            <a:lvl5pPr marL="1146175" indent="-230188" algn="l" defTabSz="457200" rtl="0" eaLnBrk="1" fontAlgn="base" hangingPunct="1">
              <a:spcBef>
                <a:spcPct val="20000"/>
              </a:spcBef>
              <a:spcAft>
                <a:spcPct val="0"/>
              </a:spcAft>
              <a:buClr>
                <a:schemeClr val="tx1"/>
              </a:buClr>
              <a:buFont typeface="Arial" charset="0"/>
              <a:buChar char="–"/>
              <a:defRPr sz="1600" kern="1200">
                <a:solidFill>
                  <a:schemeClr val="tx1"/>
                </a:solidFill>
                <a:latin typeface="Arial"/>
                <a:ea typeface="MS PGothic"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rgbClr val="0065A6"/>
                </a:solidFill>
              </a:rPr>
              <a:t>Incentives</a:t>
            </a:r>
            <a:endParaRPr lang="en-US" dirty="0">
              <a:solidFill>
                <a:srgbClr val="0065A6"/>
              </a:solidFill>
            </a:endParaRP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5195" y="1725111"/>
            <a:ext cx="1718285" cy="2921084"/>
          </a:xfrm>
          <a:prstGeom prst="rect">
            <a:avLst/>
          </a:prstGeom>
        </p:spPr>
      </p:pic>
    </p:spTree>
    <p:extLst>
      <p:ext uri="{BB962C8B-B14F-4D97-AF65-F5344CB8AC3E}">
        <p14:creationId xmlns:p14="http://schemas.microsoft.com/office/powerpoint/2010/main" val="42011725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0" y="928814"/>
            <a:ext cx="5860020" cy="3200400"/>
          </a:xfrm>
        </p:spPr>
        <p:txBody>
          <a:bodyPr/>
          <a:lstStyle/>
          <a:p>
            <a:r>
              <a:rPr lang="en-US" sz="2000" dirty="0" smtClean="0"/>
              <a:t>Spending this summer in Orlando in the Animal Kingdom</a:t>
            </a:r>
          </a:p>
          <a:p>
            <a:endParaRPr lang="en-US" sz="2000" dirty="0" smtClean="0"/>
          </a:p>
          <a:p>
            <a:r>
              <a:rPr lang="en-US" sz="2000" dirty="0" smtClean="0"/>
              <a:t>Worried about sun exposure without her trusty umbrella and the jungle canopy</a:t>
            </a:r>
          </a:p>
          <a:p>
            <a:endParaRPr lang="en-US" sz="2000" dirty="0"/>
          </a:p>
          <a:p>
            <a:r>
              <a:rPr lang="en-US" sz="2000" dirty="0" smtClean="0"/>
              <a:t>Wants to use her new iPhone to help keep her skin healthy</a:t>
            </a:r>
          </a:p>
        </p:txBody>
      </p:sp>
      <p:sp>
        <p:nvSpPr>
          <p:cNvPr id="3" name="Title 2"/>
          <p:cNvSpPr>
            <a:spLocks noGrp="1"/>
          </p:cNvSpPr>
          <p:nvPr>
            <p:ph type="title"/>
          </p:nvPr>
        </p:nvSpPr>
        <p:spPr/>
        <p:txBody>
          <a:bodyPr/>
          <a:lstStyle/>
          <a:p>
            <a:r>
              <a:rPr lang="en-US" dirty="0" smtClean="0"/>
              <a:t>Persona Introduction- Jane</a:t>
            </a:r>
            <a:endParaRPr lang="en-US" dirty="0"/>
          </a:p>
        </p:txBody>
      </p:sp>
      <p:sp>
        <p:nvSpPr>
          <p:cNvPr id="4" name="Slide Number Placeholder 3"/>
          <p:cNvSpPr>
            <a:spLocks noGrp="1"/>
          </p:cNvSpPr>
          <p:nvPr>
            <p:ph type="sldNum" sz="quarter" idx="10"/>
          </p:nvPr>
        </p:nvSpPr>
        <p:spPr/>
        <p:txBody>
          <a:bodyPr/>
          <a:lstStyle/>
          <a:p>
            <a:fld id="{38EC0547-4173-4FD2-B3AD-CE0209F6F09F}" type="slidenum">
              <a:rPr lang="en-US" altLang="en-US" smtClean="0"/>
              <a:pPr/>
              <a:t>6</a:t>
            </a:fld>
            <a:endParaRPr lang="en-US" altLang="en-US"/>
          </a:p>
        </p:txBody>
      </p:sp>
      <p:sp>
        <p:nvSpPr>
          <p:cNvPr id="5" name="Footer Placeholder 4"/>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574" y="690563"/>
            <a:ext cx="2334236" cy="3481754"/>
          </a:xfrm>
          <a:prstGeom prst="rect">
            <a:avLst/>
          </a:prstGeom>
        </p:spPr>
      </p:pic>
    </p:spTree>
    <p:extLst>
      <p:ext uri="{BB962C8B-B14F-4D97-AF65-F5344CB8AC3E}">
        <p14:creationId xmlns:p14="http://schemas.microsoft.com/office/powerpoint/2010/main" val="14794413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sp>
        <p:nvSpPr>
          <p:cNvPr id="3" name="Slide Number Placeholder 2"/>
          <p:cNvSpPr>
            <a:spLocks noGrp="1"/>
          </p:cNvSpPr>
          <p:nvPr>
            <p:ph type="sldNum" sz="quarter" idx="10"/>
          </p:nvPr>
        </p:nvSpPr>
        <p:spPr/>
        <p:txBody>
          <a:bodyPr/>
          <a:lstStyle/>
          <a:p>
            <a:fld id="{C8C01F01-A601-4FE5-8E71-6675F782C625}" type="slidenum">
              <a:rPr lang="en-US" altLang="en-US" smtClean="0"/>
              <a:pPr/>
              <a:t>7</a:t>
            </a:fld>
            <a:endParaRPr lang="en-US" altLang="en-US"/>
          </a:p>
        </p:txBody>
      </p:sp>
      <p:sp>
        <p:nvSpPr>
          <p:cNvPr id="4" name="Title 2"/>
          <p:cNvSpPr txBox="1">
            <a:spLocks/>
          </p:cNvSpPr>
          <p:nvPr/>
        </p:nvSpPr>
        <p:spPr>
          <a:xfrm>
            <a:off x="452439" y="2143364"/>
            <a:ext cx="8716962" cy="717948"/>
          </a:xfrm>
          <a:prstGeom prst="rect">
            <a:avLst/>
          </a:prstGeom>
        </p:spPr>
        <p:txBody>
          <a:bodyPr/>
          <a:lstStyle>
            <a:lvl1pPr algn="l" defTabSz="457200" rtl="0" eaLnBrk="1" fontAlgn="base" hangingPunct="1">
              <a:spcBef>
                <a:spcPct val="0"/>
              </a:spcBef>
              <a:spcAft>
                <a:spcPct val="0"/>
              </a:spcAft>
              <a:defRPr sz="2000" b="1" kern="1200">
                <a:solidFill>
                  <a:srgbClr val="0065A6"/>
                </a:solidFill>
                <a:latin typeface="Arial"/>
                <a:ea typeface="MS PGothic" pitchFamily="34" charset="-128"/>
                <a:cs typeface="Arial"/>
              </a:defRPr>
            </a:lvl1pPr>
            <a:lvl2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2pPr>
            <a:lvl3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3pPr>
            <a:lvl4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4pPr>
            <a:lvl5pPr algn="l" defTabSz="457200" rtl="0" eaLnBrk="1" fontAlgn="base" hangingPunct="1">
              <a:spcBef>
                <a:spcPct val="0"/>
              </a:spcBef>
              <a:spcAft>
                <a:spcPct val="0"/>
              </a:spcAft>
              <a:defRPr sz="2000" b="1">
                <a:solidFill>
                  <a:srgbClr val="595959"/>
                </a:solidFill>
                <a:latin typeface="Arial" charset="0"/>
                <a:ea typeface="MS PGothic" pitchFamily="34" charset="-128"/>
                <a:cs typeface="Arial" pitchFamily="34" charset="0"/>
              </a:defRPr>
            </a:lvl5pPr>
            <a:lvl6pPr marL="457200" algn="l" defTabSz="457200" rtl="0" eaLnBrk="1" fontAlgn="base" hangingPunct="1">
              <a:spcBef>
                <a:spcPct val="0"/>
              </a:spcBef>
              <a:spcAft>
                <a:spcPct val="0"/>
              </a:spcAft>
              <a:defRPr sz="2400">
                <a:solidFill>
                  <a:srgbClr val="4F56AB"/>
                </a:solidFill>
                <a:latin typeface="Arial" charset="0"/>
                <a:ea typeface="ＭＳ Ｐゴシック" charset="-128"/>
              </a:defRPr>
            </a:lvl6pPr>
            <a:lvl7pPr marL="914400" algn="l" defTabSz="457200" rtl="0" eaLnBrk="1" fontAlgn="base" hangingPunct="1">
              <a:spcBef>
                <a:spcPct val="0"/>
              </a:spcBef>
              <a:spcAft>
                <a:spcPct val="0"/>
              </a:spcAft>
              <a:defRPr sz="2400">
                <a:solidFill>
                  <a:srgbClr val="4F56AB"/>
                </a:solidFill>
                <a:latin typeface="Arial" charset="0"/>
                <a:ea typeface="ＭＳ Ｐゴシック" charset="-128"/>
              </a:defRPr>
            </a:lvl7pPr>
            <a:lvl8pPr marL="1371600" algn="l" defTabSz="457200" rtl="0" eaLnBrk="1" fontAlgn="base" hangingPunct="1">
              <a:spcBef>
                <a:spcPct val="0"/>
              </a:spcBef>
              <a:spcAft>
                <a:spcPct val="0"/>
              </a:spcAft>
              <a:defRPr sz="2400">
                <a:solidFill>
                  <a:srgbClr val="4F56AB"/>
                </a:solidFill>
                <a:latin typeface="Arial" charset="0"/>
                <a:ea typeface="ＭＳ Ｐゴシック" charset="-128"/>
              </a:defRPr>
            </a:lvl8pPr>
            <a:lvl9pPr marL="1828800" algn="l" defTabSz="457200" rtl="0" eaLnBrk="1" fontAlgn="base" hangingPunct="1">
              <a:spcBef>
                <a:spcPct val="0"/>
              </a:spcBef>
              <a:spcAft>
                <a:spcPct val="0"/>
              </a:spcAft>
              <a:defRPr sz="2400">
                <a:solidFill>
                  <a:srgbClr val="4F56AB"/>
                </a:solidFill>
                <a:latin typeface="Arial" charset="0"/>
                <a:ea typeface="ＭＳ Ｐゴシック" charset="-128"/>
              </a:defRPr>
            </a:lvl9pPr>
          </a:lstStyle>
          <a:p>
            <a:r>
              <a:rPr lang="en-US" sz="3800" dirty="0" smtClean="0">
                <a:solidFill>
                  <a:schemeClr val="bg1"/>
                </a:solidFill>
              </a:rPr>
              <a:t>APPLICATION DEMO</a:t>
            </a:r>
            <a:endParaRPr lang="en-US" sz="3800"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673948" y="937460"/>
            <a:ext cx="4363042" cy="3423178"/>
          </a:xfrm>
          <a:prstGeom prst="rect">
            <a:avLst/>
          </a:prstGeom>
        </p:spPr>
      </p:pic>
    </p:spTree>
    <p:extLst>
      <p:ext uri="{BB962C8B-B14F-4D97-AF65-F5344CB8AC3E}">
        <p14:creationId xmlns:p14="http://schemas.microsoft.com/office/powerpoint/2010/main" val="20231458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503704261"/>
              </p:ext>
            </p:extLst>
          </p:nvPr>
        </p:nvGraphicFramePr>
        <p:xfrm>
          <a:off x="1469749" y="464746"/>
          <a:ext cx="5895355" cy="4033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Tech Stack</a:t>
            </a:r>
            <a:endParaRPr lang="en-US" dirty="0"/>
          </a:p>
        </p:txBody>
      </p:sp>
      <p:sp>
        <p:nvSpPr>
          <p:cNvPr id="3" name="Slide Number Placeholder 2"/>
          <p:cNvSpPr>
            <a:spLocks noGrp="1"/>
          </p:cNvSpPr>
          <p:nvPr>
            <p:ph type="sldNum" sz="quarter" idx="10"/>
          </p:nvPr>
        </p:nvSpPr>
        <p:spPr/>
        <p:txBody>
          <a:bodyPr/>
          <a:lstStyle/>
          <a:p>
            <a:fld id="{C8C01F01-A601-4FE5-8E71-6675F782C625}" type="slidenum">
              <a:rPr lang="en-US" altLang="en-US" smtClean="0"/>
              <a:pPr/>
              <a:t>8</a:t>
            </a:fld>
            <a:endParaRPr lang="en-US" altLang="en-US"/>
          </a:p>
        </p:txBody>
      </p:sp>
      <p:sp>
        <p:nvSpPr>
          <p:cNvPr id="2" name="Footer Placeholder 1"/>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5209" y="476352"/>
            <a:ext cx="2033347" cy="2033347"/>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4767" y="2197896"/>
            <a:ext cx="1489727" cy="1489727"/>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9320" y="1747818"/>
            <a:ext cx="2110433" cy="572125"/>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211" y="2714520"/>
            <a:ext cx="1793513" cy="1270159"/>
          </a:xfrm>
          <a:prstGeom prst="rect">
            <a:avLst/>
          </a:prstGeom>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25615" y="1835474"/>
            <a:ext cx="1377778" cy="1377778"/>
          </a:xfrm>
          <a:prstGeom prst="rect">
            <a:avLst/>
          </a:prstGeom>
        </p:spPr>
      </p:pic>
    </p:spTree>
    <p:extLst>
      <p:ext uri="{BB962C8B-B14F-4D97-AF65-F5344CB8AC3E}">
        <p14:creationId xmlns:p14="http://schemas.microsoft.com/office/powerpoint/2010/main" val="2696781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Disney Cast Member Testimonials</a:t>
            </a:r>
            <a:endParaRPr lang="en-US" dirty="0"/>
          </a:p>
        </p:txBody>
      </p:sp>
      <p:sp>
        <p:nvSpPr>
          <p:cNvPr id="3" name="Slide Number Placeholder 2"/>
          <p:cNvSpPr>
            <a:spLocks noGrp="1"/>
          </p:cNvSpPr>
          <p:nvPr>
            <p:ph type="sldNum" sz="quarter" idx="10"/>
          </p:nvPr>
        </p:nvSpPr>
        <p:spPr/>
        <p:txBody>
          <a:bodyPr/>
          <a:lstStyle/>
          <a:p>
            <a:fld id="{97C9F2F1-5B60-4828-8D48-CC3CA0267DF1}" type="slidenum">
              <a:rPr lang="en-US" altLang="en-US" smtClean="0"/>
              <a:pPr/>
              <a:t>9</a:t>
            </a:fld>
            <a:endParaRPr lang="en-US" altLang="en-US"/>
          </a:p>
        </p:txBody>
      </p:sp>
      <p:sp>
        <p:nvSpPr>
          <p:cNvPr id="4" name="Footer Placeholder 3"/>
          <p:cNvSpPr>
            <a:spLocks noGrp="1"/>
          </p:cNvSpPr>
          <p:nvPr>
            <p:ph type="ftr" sz="quarter" idx="11"/>
          </p:nvPr>
        </p:nvSpPr>
        <p:spPr/>
        <p:txBody>
          <a:bodyPr/>
          <a:lstStyle/>
          <a:p>
            <a:r>
              <a:rPr lang="en-US" altLang="en-US" smtClean="0"/>
              <a:t>Confidential, unpublished property of Cigna. Do not duplicate or distribute. Use and distribution limited solely to authorized personnel. © 2017 Cigna</a:t>
            </a:r>
            <a:endParaRPr lang="en-US" altLang="en-US" dirty="0"/>
          </a:p>
        </p:txBody>
      </p:sp>
      <p:sp>
        <p:nvSpPr>
          <p:cNvPr id="15" name="Rectangular Callout 14"/>
          <p:cNvSpPr/>
          <p:nvPr/>
        </p:nvSpPr>
        <p:spPr>
          <a:xfrm flipH="1">
            <a:off x="1406555" y="641685"/>
            <a:ext cx="2898648" cy="1603366"/>
          </a:xfrm>
          <a:prstGeom prst="wedgeRectCallout">
            <a:avLst>
              <a:gd name="adj1" fmla="val -34598"/>
              <a:gd name="adj2" fmla="val 72217"/>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lang="en-US" sz="1400" dirty="0"/>
              <a:t>“</a:t>
            </a:r>
            <a:r>
              <a:rPr lang="en-US" sz="1400" b="1" u="sng" dirty="0"/>
              <a:t>Really great idea</a:t>
            </a:r>
            <a:r>
              <a:rPr lang="en-US" sz="1400" b="1" dirty="0"/>
              <a:t>! </a:t>
            </a:r>
            <a:r>
              <a:rPr lang="en-US" sz="1400" dirty="0"/>
              <a:t>I can definitely see [the app] being used in summer at Disney.”</a:t>
            </a:r>
          </a:p>
          <a:p>
            <a:pPr marL="0" indent="0" algn="ctr">
              <a:buNone/>
            </a:pPr>
            <a:r>
              <a:rPr lang="en-US" sz="1400" i="1" dirty="0"/>
              <a:t>-Anonymous Disney Health Coach</a:t>
            </a:r>
          </a:p>
        </p:txBody>
      </p:sp>
      <p:sp>
        <p:nvSpPr>
          <p:cNvPr id="16" name="Rectangular Callout 15"/>
          <p:cNvSpPr/>
          <p:nvPr/>
        </p:nvSpPr>
        <p:spPr>
          <a:xfrm>
            <a:off x="143155" y="2088712"/>
            <a:ext cx="2895601" cy="1756609"/>
          </a:xfrm>
          <a:prstGeom prst="wedgeRectCallout">
            <a:avLst>
              <a:gd name="adj1" fmla="val -34237"/>
              <a:gd name="adj2" fmla="val 69349"/>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lgn="r">
              <a:buNone/>
            </a:pPr>
            <a:endParaRPr lang="en-US" sz="1400" dirty="0" smtClean="0"/>
          </a:p>
          <a:p>
            <a:pPr marL="0" indent="0" algn="r">
              <a:buNone/>
            </a:pPr>
            <a:r>
              <a:rPr lang="en-US" sz="1400" dirty="0" smtClean="0"/>
              <a:t>“</a:t>
            </a:r>
            <a:r>
              <a:rPr lang="en-US" sz="1400" dirty="0"/>
              <a:t>This population is more likely to have a smart phone than a computer at home, and </a:t>
            </a:r>
            <a:r>
              <a:rPr lang="en-US" sz="1400" b="1" u="sng" dirty="0"/>
              <a:t>this application would be really beneficial</a:t>
            </a:r>
            <a:r>
              <a:rPr lang="en-US" sz="1400" dirty="0"/>
              <a:t>, especially to young people that start off [working] in the park.”</a:t>
            </a:r>
          </a:p>
          <a:p>
            <a:pPr marL="0" indent="0" algn="r">
              <a:buNone/>
            </a:pPr>
            <a:r>
              <a:rPr lang="en-US" sz="1400" i="1" dirty="0"/>
              <a:t>-Riann, Disney Health </a:t>
            </a:r>
            <a:r>
              <a:rPr lang="en-US" sz="1400" i="1" dirty="0" smtClean="0"/>
              <a:t>Coach</a:t>
            </a:r>
            <a:r>
              <a:rPr lang="en-US" sz="1400" dirty="0" smtClean="0"/>
              <a:t> </a:t>
            </a:r>
            <a:endParaRPr lang="en-US" sz="1400" dirty="0"/>
          </a:p>
        </p:txBody>
      </p:sp>
      <p:sp>
        <p:nvSpPr>
          <p:cNvPr id="18" name="Rectangular Callout 17"/>
          <p:cNvSpPr/>
          <p:nvPr/>
        </p:nvSpPr>
        <p:spPr>
          <a:xfrm>
            <a:off x="4492558" y="887032"/>
            <a:ext cx="2898648" cy="1755648"/>
          </a:xfrm>
          <a:prstGeom prst="wedgeRectCallout">
            <a:avLst>
              <a:gd name="adj1" fmla="val -34744"/>
              <a:gd name="adj2" fmla="val 73048"/>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en-US" sz="1400" dirty="0"/>
              <a:t>“[The app] is </a:t>
            </a:r>
            <a:r>
              <a:rPr lang="en-US" sz="1400" b="1" u="sng" dirty="0"/>
              <a:t>absolutely very useful</a:t>
            </a:r>
            <a:r>
              <a:rPr lang="en-US" sz="1400" dirty="0"/>
              <a:t>, especially at Disney with a lot of members out in Florida where the sun is out all the time; the functions would be great!”</a:t>
            </a:r>
          </a:p>
          <a:p>
            <a:pPr marL="0" indent="0">
              <a:buNone/>
            </a:pPr>
            <a:r>
              <a:rPr lang="en-US" sz="1400" i="1" dirty="0"/>
              <a:t>-Nicarla, Disney Health </a:t>
            </a:r>
            <a:r>
              <a:rPr lang="en-US" sz="1400" i="1" dirty="0" smtClean="0"/>
              <a:t>Coach</a:t>
            </a:r>
            <a:endParaRPr lang="en-US" sz="1400" i="1" dirty="0"/>
          </a:p>
        </p:txBody>
      </p:sp>
      <p:sp>
        <p:nvSpPr>
          <p:cNvPr id="19" name="Rectangular Callout 18"/>
          <p:cNvSpPr/>
          <p:nvPr/>
        </p:nvSpPr>
        <p:spPr>
          <a:xfrm flipH="1">
            <a:off x="5755958" y="2472806"/>
            <a:ext cx="2898648" cy="1756609"/>
          </a:xfrm>
          <a:prstGeom prst="wedgeRectCallout">
            <a:avLst>
              <a:gd name="adj1" fmla="val -34655"/>
              <a:gd name="adj2" fmla="val 68223"/>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en-US" sz="1400" dirty="0"/>
              <a:t>“The app sounds useful, people love having resources. There are so many people that work [at Disney], it’s very hot, and </a:t>
            </a:r>
            <a:r>
              <a:rPr lang="en-US" sz="1400" b="1" u="sng" dirty="0"/>
              <a:t>it definitely could be of benefit </a:t>
            </a:r>
            <a:r>
              <a:rPr lang="en-US" sz="1400" dirty="0"/>
              <a:t>to help people know what days the sun might be harmful.”</a:t>
            </a:r>
          </a:p>
          <a:p>
            <a:pPr marL="0" indent="0">
              <a:buNone/>
            </a:pPr>
            <a:r>
              <a:rPr lang="en-US" sz="1400" i="1" dirty="0"/>
              <a:t> -Anonymous Disney Health Coach</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129" y="2827291"/>
            <a:ext cx="1256053" cy="2124090"/>
          </a:xfrm>
          <a:prstGeom prst="rect">
            <a:avLst/>
          </a:prstGeom>
        </p:spPr>
      </p:pic>
    </p:spTree>
    <p:extLst>
      <p:ext uri="{BB962C8B-B14F-4D97-AF65-F5344CB8AC3E}">
        <p14:creationId xmlns:p14="http://schemas.microsoft.com/office/powerpoint/2010/main" val="3002093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Cigna_PPT_Template_B2B_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Brand_OrangeBand_PPT_External_16x9-2017 (1)</Template>
  <TotalTime>4024</TotalTime>
  <Words>2682</Words>
  <Application>Microsoft Office PowerPoint</Application>
  <PresentationFormat>On-screen Show (16:9)</PresentationFormat>
  <Paragraphs>534</Paragraphs>
  <Slides>28</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ＭＳ Ｐゴシック</vt:lpstr>
      <vt:lpstr>ＭＳ Ｐゴシック</vt:lpstr>
      <vt:lpstr>Arial</vt:lpstr>
      <vt:lpstr>Arial Narrow</vt:lpstr>
      <vt:lpstr>Calibri</vt:lpstr>
      <vt:lpstr>Wingdings</vt:lpstr>
      <vt:lpstr>ヒラギノ角ゴ Pro W3</vt:lpstr>
      <vt:lpstr>Cigna_PPT_Template_B2B_blue</vt:lpstr>
      <vt:lpstr>youv</vt:lpstr>
      <vt:lpstr>PowerPoint Presentation</vt:lpstr>
      <vt:lpstr>Motivation &amp; Background</vt:lpstr>
      <vt:lpstr>The Threat Melanoma Poses to Disney</vt:lpstr>
      <vt:lpstr>yoUV - Introduction</vt:lpstr>
      <vt:lpstr>Persona Introduction- Jane</vt:lpstr>
      <vt:lpstr>PowerPoint Presentation</vt:lpstr>
      <vt:lpstr>Tech Stack</vt:lpstr>
      <vt:lpstr>Disney Cast Member Testimonials</vt:lpstr>
      <vt:lpstr>Future Innovations</vt:lpstr>
      <vt:lpstr>Business Plan</vt:lpstr>
      <vt:lpstr>5-Year Plan of Action</vt:lpstr>
      <vt:lpstr>Cost to Develop</vt:lpstr>
      <vt:lpstr>How much does this save Cigna?</vt:lpstr>
      <vt:lpstr>Novelty &amp; Value</vt:lpstr>
      <vt:lpstr>Novelty &amp; Value</vt:lpstr>
      <vt:lpstr>PowerPoint Presentation</vt:lpstr>
      <vt:lpstr>Appendix</vt:lpstr>
      <vt:lpstr>Disclaimer</vt:lpstr>
      <vt:lpstr>Security Architecture Diagram</vt:lpstr>
      <vt:lpstr>Security</vt:lpstr>
      <vt:lpstr>How much does this save Cigna?</vt:lpstr>
      <vt:lpstr>In-Depth Cost Breakdown- Development</vt:lpstr>
      <vt:lpstr>In-Depth Cost Breakdown- Maintenance</vt:lpstr>
      <vt:lpstr>In-Depth Cost Breakdown- Pilot 1</vt:lpstr>
      <vt:lpstr>In-Depth Cost Breakdown- Pilot 2</vt:lpstr>
      <vt:lpstr>In-Depth Cost Breakdown- Savings</vt:lpstr>
      <vt:lpstr>Melanoma Overview</vt:lpstr>
    </vt:vector>
  </TitlesOfParts>
  <Company>Cigna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caps title 48 pt</dc:title>
  <dc:creator>Lamp, Josephine      647</dc:creator>
  <cp:lastModifiedBy>Lamp, Josephine      647</cp:lastModifiedBy>
  <cp:revision>171</cp:revision>
  <cp:lastPrinted>2014-09-12T14:20:04Z</cp:lastPrinted>
  <dcterms:created xsi:type="dcterms:W3CDTF">2017-07-24T15:18:29Z</dcterms:created>
  <dcterms:modified xsi:type="dcterms:W3CDTF">2017-08-10T16:35:49Z</dcterms:modified>
</cp:coreProperties>
</file>